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72"/>
  </p:notesMasterIdLst>
  <p:sldIdLst>
    <p:sldId id="474" r:id="rId2"/>
    <p:sldId id="371" r:id="rId3"/>
    <p:sldId id="421" r:id="rId4"/>
    <p:sldId id="416" r:id="rId5"/>
    <p:sldId id="423" r:id="rId6"/>
    <p:sldId id="417" r:id="rId7"/>
    <p:sldId id="425" r:id="rId8"/>
    <p:sldId id="426" r:id="rId9"/>
    <p:sldId id="427" r:id="rId10"/>
    <p:sldId id="428" r:id="rId11"/>
    <p:sldId id="429" r:id="rId12"/>
    <p:sldId id="430" r:id="rId13"/>
    <p:sldId id="432" r:id="rId14"/>
    <p:sldId id="433" r:id="rId15"/>
    <p:sldId id="434" r:id="rId16"/>
    <p:sldId id="435" r:id="rId17"/>
    <p:sldId id="439" r:id="rId18"/>
    <p:sldId id="436" r:id="rId19"/>
    <p:sldId id="283" r:id="rId20"/>
    <p:sldId id="444" r:id="rId21"/>
    <p:sldId id="446" r:id="rId22"/>
    <p:sldId id="440" r:id="rId23"/>
    <p:sldId id="441" r:id="rId24"/>
    <p:sldId id="352" r:id="rId25"/>
    <p:sldId id="353" r:id="rId26"/>
    <p:sldId id="354" r:id="rId27"/>
    <p:sldId id="355" r:id="rId28"/>
    <p:sldId id="442" r:id="rId29"/>
    <p:sldId id="443" r:id="rId30"/>
    <p:sldId id="445" r:id="rId31"/>
    <p:sldId id="437" r:id="rId32"/>
    <p:sldId id="447" r:id="rId33"/>
    <p:sldId id="438" r:id="rId34"/>
    <p:sldId id="448" r:id="rId35"/>
    <p:sldId id="449" r:id="rId36"/>
    <p:sldId id="450" r:id="rId37"/>
    <p:sldId id="286" r:id="rId38"/>
    <p:sldId id="289" r:id="rId39"/>
    <p:sldId id="290" r:id="rId40"/>
    <p:sldId id="291" r:id="rId41"/>
    <p:sldId id="292" r:id="rId42"/>
    <p:sldId id="431" r:id="rId43"/>
    <p:sldId id="451" r:id="rId44"/>
    <p:sldId id="452" r:id="rId45"/>
    <p:sldId id="453" r:id="rId46"/>
    <p:sldId id="454" r:id="rId47"/>
    <p:sldId id="464" r:id="rId48"/>
    <p:sldId id="455" r:id="rId49"/>
    <p:sldId id="456" r:id="rId50"/>
    <p:sldId id="457" r:id="rId51"/>
    <p:sldId id="415" r:id="rId52"/>
    <p:sldId id="396" r:id="rId53"/>
    <p:sldId id="424" r:id="rId54"/>
    <p:sldId id="397" r:id="rId55"/>
    <p:sldId id="398" r:id="rId56"/>
    <p:sldId id="399" r:id="rId57"/>
    <p:sldId id="400" r:id="rId58"/>
    <p:sldId id="401" r:id="rId59"/>
    <p:sldId id="402" r:id="rId60"/>
    <p:sldId id="465" r:id="rId61"/>
    <p:sldId id="466" r:id="rId62"/>
    <p:sldId id="467" r:id="rId63"/>
    <p:sldId id="472" r:id="rId64"/>
    <p:sldId id="468" r:id="rId65"/>
    <p:sldId id="469" r:id="rId66"/>
    <p:sldId id="470" r:id="rId67"/>
    <p:sldId id="471" r:id="rId68"/>
    <p:sldId id="356" r:id="rId69"/>
    <p:sldId id="357" r:id="rId70"/>
    <p:sldId id="473"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D5ED"/>
    <a:srgbClr val="FFFF66"/>
    <a:srgbClr val="134C33"/>
    <a:srgbClr val="093822"/>
    <a:srgbClr val="185138"/>
    <a:srgbClr val="1541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7B7CB-162C-4C4C-9355-8F4E0F68D591}" type="datetimeFigureOut">
              <a:rPr lang="en-US" smtClean="0"/>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C0FDD6-5EA1-45E3-84A8-DF9A5F5229AB}" type="slidenum">
              <a:rPr lang="en-US" smtClean="0"/>
              <a:t>‹#›</a:t>
            </a:fld>
            <a:endParaRPr lang="en-US"/>
          </a:p>
        </p:txBody>
      </p:sp>
    </p:spTree>
    <p:extLst>
      <p:ext uri="{BB962C8B-B14F-4D97-AF65-F5344CB8AC3E}">
        <p14:creationId xmlns:p14="http://schemas.microsoft.com/office/powerpoint/2010/main" val="231818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69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234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11451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203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806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995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287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051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56232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42409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29706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3348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6278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0056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016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1452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51575"/>
            <a:ext cx="2844800" cy="476250"/>
          </a:xfrm>
        </p:spPr>
        <p:txBody>
          <a:bodyPr/>
          <a:lstStyle>
            <a:lvl1pPr>
              <a:defRPr/>
            </a:lvl1pPr>
          </a:lstStyle>
          <a:p>
            <a:endParaRPr lang="en-US" altLang="en-US"/>
          </a:p>
        </p:txBody>
      </p:sp>
      <p:sp>
        <p:nvSpPr>
          <p:cNvPr id="4" name="Slide Number Placeholder 3"/>
          <p:cNvSpPr>
            <a:spLocks noGrp="1"/>
          </p:cNvSpPr>
          <p:nvPr>
            <p:ph type="sldNum" sz="quarter" idx="11"/>
          </p:nvPr>
        </p:nvSpPr>
        <p:spPr>
          <a:xfrm>
            <a:off x="8737600" y="6248400"/>
            <a:ext cx="2844800" cy="476250"/>
          </a:xfrm>
        </p:spPr>
        <p:txBody>
          <a:bodyPr/>
          <a:lstStyle>
            <a:lvl1pPr>
              <a:defRPr/>
            </a:lvl1pPr>
          </a:lstStyle>
          <a:p>
            <a:fld id="{22767A87-945C-4A65-AD36-97655F360CCC}" type="slidenum">
              <a:rPr lang="en-US" altLang="en-US"/>
              <a:pPr/>
              <a:t>‹#›</a:t>
            </a:fld>
            <a:endParaRPr lang="en-US" altLang="en-US"/>
          </a:p>
        </p:txBody>
      </p:sp>
      <p:sp>
        <p:nvSpPr>
          <p:cNvPr id="5" name="Footer Placeholder 4"/>
          <p:cNvSpPr>
            <a:spLocks noGrp="1"/>
          </p:cNvSpPr>
          <p:nvPr>
            <p:ph type="ftr" sz="quarter" idx="12"/>
          </p:nvPr>
        </p:nvSpPr>
        <p:spPr>
          <a:xfrm>
            <a:off x="4165600" y="6248400"/>
            <a:ext cx="3860800" cy="476250"/>
          </a:xfrm>
        </p:spPr>
        <p:txBody>
          <a:bodyPr/>
          <a:lstStyle>
            <a:lvl1pPr>
              <a:defRPr/>
            </a:lvl1pPr>
          </a:lstStyle>
          <a:p>
            <a:endParaRPr lang="en-US" altLang="en-US"/>
          </a:p>
        </p:txBody>
      </p:sp>
    </p:spTree>
    <p:extLst>
      <p:ext uri="{BB962C8B-B14F-4D97-AF65-F5344CB8AC3E}">
        <p14:creationId xmlns:p14="http://schemas.microsoft.com/office/powerpoint/2010/main" val="275885052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11/10/2021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8061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3.v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4.v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5.v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4.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5.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E6DC53-F3C2-4DE6-9695-90AFF071FA13}"/>
              </a:ext>
            </a:extLst>
          </p:cNvPr>
          <p:cNvSpPr/>
          <p:nvPr/>
        </p:nvSpPr>
        <p:spPr>
          <a:xfrm>
            <a:off x="0" y="-92279"/>
            <a:ext cx="12256316" cy="6950279"/>
          </a:xfrm>
          <a:prstGeom prst="rect">
            <a:avLst/>
          </a:prstGeom>
          <a:solidFill>
            <a:srgbClr val="F8D5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2AC197-F6A0-4912-9782-9106ECFBE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0"/>
            <a:ext cx="816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39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02EF289-96EC-429A-A416-AF3E156F642F}"/>
              </a:ext>
            </a:extLst>
          </p:cNvPr>
          <p:cNvSpPr>
            <a:spLocks noGrp="1"/>
          </p:cNvSpPr>
          <p:nvPr>
            <p:ph type="sldNum" sz="quarter" idx="12"/>
          </p:nvPr>
        </p:nvSpPr>
        <p:spPr/>
        <p:txBody>
          <a:bodyPr/>
          <a:lstStyle/>
          <a:p>
            <a:fld id="{6D22F896-40B5-4ADD-8801-0D06FADFA095}" type="slidenum">
              <a:rPr lang="en-US" smtClean="0"/>
              <a:t>2</a:t>
            </a:fld>
            <a:endParaRPr lang="en-US" dirty="0"/>
          </a:p>
        </p:txBody>
      </p:sp>
      <p:sp>
        <p:nvSpPr>
          <p:cNvPr id="2" name="TextBox 1">
            <a:extLst>
              <a:ext uri="{FF2B5EF4-FFF2-40B4-BE49-F238E27FC236}">
                <a16:creationId xmlns:a16="http://schemas.microsoft.com/office/drawing/2014/main" id="{6848FFE3-AF03-4C70-B495-7937EC383065}"/>
              </a:ext>
            </a:extLst>
          </p:cNvPr>
          <p:cNvSpPr txBox="1"/>
          <p:nvPr/>
        </p:nvSpPr>
        <p:spPr>
          <a:xfrm>
            <a:off x="890447" y="3152001"/>
            <a:ext cx="10243326" cy="1015663"/>
          </a:xfrm>
          <a:prstGeom prst="rect">
            <a:avLst/>
          </a:prstGeom>
          <a:noFill/>
        </p:spPr>
        <p:txBody>
          <a:bodyPr wrap="square" rtlCol="0">
            <a:spAutoFit/>
          </a:bodyPr>
          <a:lstStyle/>
          <a:p>
            <a:r>
              <a:rPr lang="en-US" sz="6000" b="1" dirty="0"/>
              <a:t>www.soencouragement.org</a:t>
            </a:r>
          </a:p>
        </p:txBody>
      </p:sp>
      <p:sp>
        <p:nvSpPr>
          <p:cNvPr id="8" name="TextBox 7">
            <a:extLst>
              <a:ext uri="{FF2B5EF4-FFF2-40B4-BE49-F238E27FC236}">
                <a16:creationId xmlns:a16="http://schemas.microsoft.com/office/drawing/2014/main" id="{66077803-5764-4896-93A5-025E0494FC14}"/>
              </a:ext>
            </a:extLst>
          </p:cNvPr>
          <p:cNvSpPr txBox="1"/>
          <p:nvPr/>
        </p:nvSpPr>
        <p:spPr>
          <a:xfrm>
            <a:off x="1925661" y="4261728"/>
            <a:ext cx="7804297" cy="707886"/>
          </a:xfrm>
          <a:prstGeom prst="rect">
            <a:avLst/>
          </a:prstGeom>
          <a:noFill/>
        </p:spPr>
        <p:txBody>
          <a:bodyPr wrap="square" rtlCol="0">
            <a:spAutoFit/>
          </a:bodyPr>
          <a:lstStyle/>
          <a:p>
            <a:r>
              <a:rPr lang="en-US" sz="4000" dirty="0">
                <a:solidFill>
                  <a:schemeClr val="bg1">
                    <a:lumMod val="50000"/>
                  </a:schemeClr>
                </a:solidFill>
              </a:rPr>
              <a:t>barringtonbrennen@gmail.com</a:t>
            </a:r>
          </a:p>
        </p:txBody>
      </p:sp>
      <p:sp>
        <p:nvSpPr>
          <p:cNvPr id="9" name="TextBox 8">
            <a:extLst>
              <a:ext uri="{FF2B5EF4-FFF2-40B4-BE49-F238E27FC236}">
                <a16:creationId xmlns:a16="http://schemas.microsoft.com/office/drawing/2014/main" id="{12CF1F51-71CD-4CB3-B819-1D578ED3B272}"/>
              </a:ext>
            </a:extLst>
          </p:cNvPr>
          <p:cNvSpPr txBox="1"/>
          <p:nvPr/>
        </p:nvSpPr>
        <p:spPr>
          <a:xfrm>
            <a:off x="2189623" y="5043823"/>
            <a:ext cx="6996223" cy="923330"/>
          </a:xfrm>
          <a:prstGeom prst="rect">
            <a:avLst/>
          </a:prstGeom>
          <a:noFill/>
        </p:spPr>
        <p:txBody>
          <a:bodyPr wrap="square" rtlCol="0">
            <a:spAutoFit/>
          </a:bodyPr>
          <a:lstStyle/>
          <a:p>
            <a:pPr algn="ctr"/>
            <a:r>
              <a:rPr lang="en-US" sz="5400" dirty="0">
                <a:solidFill>
                  <a:schemeClr val="tx1">
                    <a:lumMod val="65000"/>
                    <a:lumOff val="35000"/>
                  </a:schemeClr>
                </a:solidFill>
              </a:rPr>
              <a:t>1-242-477-4002</a:t>
            </a:r>
          </a:p>
        </p:txBody>
      </p:sp>
      <p:sp>
        <p:nvSpPr>
          <p:cNvPr id="3" name="TextBox 2">
            <a:extLst>
              <a:ext uri="{FF2B5EF4-FFF2-40B4-BE49-F238E27FC236}">
                <a16:creationId xmlns:a16="http://schemas.microsoft.com/office/drawing/2014/main" id="{7D2543A6-AF0E-4248-93C0-7353243DEAD5}"/>
              </a:ext>
            </a:extLst>
          </p:cNvPr>
          <p:cNvSpPr txBox="1"/>
          <p:nvPr/>
        </p:nvSpPr>
        <p:spPr>
          <a:xfrm>
            <a:off x="3166167" y="5835663"/>
            <a:ext cx="4647501" cy="369332"/>
          </a:xfrm>
          <a:prstGeom prst="rect">
            <a:avLst/>
          </a:prstGeom>
          <a:noFill/>
        </p:spPr>
        <p:txBody>
          <a:bodyPr wrap="square" rtlCol="0">
            <a:spAutoFit/>
          </a:bodyPr>
          <a:lstStyle/>
          <a:p>
            <a:pPr algn="ctr"/>
            <a:r>
              <a:rPr lang="en-US" dirty="0"/>
              <a:t>Cell and WhatsApp</a:t>
            </a:r>
          </a:p>
        </p:txBody>
      </p:sp>
      <p:pic>
        <p:nvPicPr>
          <p:cNvPr id="56322" name="Picture 2">
            <a:extLst>
              <a:ext uri="{FF2B5EF4-FFF2-40B4-BE49-F238E27FC236}">
                <a16:creationId xmlns:a16="http://schemas.microsoft.com/office/drawing/2014/main" id="{4860CF0A-5529-4009-BCF8-DB622394C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3160" y="287947"/>
            <a:ext cx="2993516" cy="295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5818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E6DC53-F3C2-4DE6-9695-90AFF071FA13}"/>
              </a:ext>
            </a:extLst>
          </p:cNvPr>
          <p:cNvSpPr/>
          <p:nvPr/>
        </p:nvSpPr>
        <p:spPr>
          <a:xfrm>
            <a:off x="0" y="-92279"/>
            <a:ext cx="12256316" cy="6950279"/>
          </a:xfrm>
          <a:prstGeom prst="rect">
            <a:avLst/>
          </a:prstGeom>
          <a:solidFill>
            <a:srgbClr val="F8D5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2AC197-F6A0-4912-9782-9106ECFBE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0"/>
            <a:ext cx="816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257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t One With Nature In Ghana — Guardian Life — The Guardian Nigeria News –  Nigeria and World News">
            <a:extLst>
              <a:ext uri="{FF2B5EF4-FFF2-40B4-BE49-F238E27FC236}">
                <a16:creationId xmlns:a16="http://schemas.microsoft.com/office/drawing/2014/main" id="{67D621CF-8AEB-4B9E-91E0-C83B0A1167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92" y="-433956"/>
            <a:ext cx="12427941" cy="8239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249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t One With Nature In Ghana — Guardian Life — The Guardian Nigeria News –  Nigeria and World News">
            <a:extLst>
              <a:ext uri="{FF2B5EF4-FFF2-40B4-BE49-F238E27FC236}">
                <a16:creationId xmlns:a16="http://schemas.microsoft.com/office/drawing/2014/main" id="{C2A65D62-8464-43BC-8460-D4B9A5D6E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92" y="-433956"/>
            <a:ext cx="12427941" cy="8239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3875078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he Most Beautiful And Most Sought-after Birds of Ghana (Wildlife Nature) -  YouTube">
            <a:extLst>
              <a:ext uri="{FF2B5EF4-FFF2-40B4-BE49-F238E27FC236}">
                <a16:creationId xmlns:a16="http://schemas.microsoft.com/office/drawing/2014/main" id="{178253BB-8CBC-45BF-96DD-31272835AF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42" r="6217"/>
          <a:stretch/>
        </p:blipFill>
        <p:spPr bwMode="auto">
          <a:xfrm>
            <a:off x="0" y="-606931"/>
            <a:ext cx="12192000" cy="77324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35398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D wallpaper: flowers, ghana, plant, beauty in nature, growth, close-up,  flowering plant | Wallpaper Flare">
            <a:extLst>
              <a:ext uri="{FF2B5EF4-FFF2-40B4-BE49-F238E27FC236}">
                <a16:creationId xmlns:a16="http://schemas.microsoft.com/office/drawing/2014/main" id="{B5D4BB22-6194-4C43-9F1D-6BC73F07B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036"/>
            <a:ext cx="12298261" cy="74870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52991105"/>
      </p:ext>
    </p:extLst>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Tree>
    <p:extLst>
      <p:ext uri="{BB962C8B-B14F-4D97-AF65-F5344CB8AC3E}">
        <p14:creationId xmlns:p14="http://schemas.microsoft.com/office/powerpoint/2010/main" val="330762741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186526" y="2460174"/>
            <a:ext cx="5180715"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latin typeface="Book Antiqua" panose="02040602050305030304" pitchFamily="18" charset="0"/>
              </a:rPr>
              <a:t>Age?</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Maturity?</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Education?</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Spiritual standing?</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Intelligence?</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Accumulation of money?</a:t>
            </a:r>
          </a:p>
          <a:p>
            <a:pPr marL="457200" indent="-457200">
              <a:buFont typeface="Arial" panose="020B0604020202020204" pitchFamily="34" charset="0"/>
              <a:buChar char="•"/>
            </a:pPr>
            <a:r>
              <a:rPr lang="en-US" sz="3200" dirty="0">
                <a:solidFill>
                  <a:schemeClr val="bg1"/>
                </a:solidFill>
                <a:latin typeface="Book Antiqua" panose="02040602050305030304" pitchFamily="18" charset="0"/>
              </a:rPr>
              <a:t>Owning property?</a:t>
            </a:r>
          </a:p>
        </p:txBody>
      </p:sp>
    </p:spTree>
    <p:extLst>
      <p:ext uri="{BB962C8B-B14F-4D97-AF65-F5344CB8AC3E}">
        <p14:creationId xmlns:p14="http://schemas.microsoft.com/office/powerpoint/2010/main" val="3594060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5180715" cy="1569660"/>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Is it whether your parents will let you get married or force you to get married.</a:t>
            </a:r>
          </a:p>
        </p:txBody>
      </p:sp>
    </p:spTree>
    <p:extLst>
      <p:ext uri="{BB962C8B-B14F-4D97-AF65-F5344CB8AC3E}">
        <p14:creationId xmlns:p14="http://schemas.microsoft.com/office/powerpoint/2010/main" val="336578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4902481" cy="2554545"/>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Your readiness to say, “I do,” has nothing to do with finding the right person.  It is all about being the right person.</a:t>
            </a:r>
          </a:p>
        </p:txBody>
      </p:sp>
    </p:spTree>
    <p:extLst>
      <p:ext uri="{BB962C8B-B14F-4D97-AF65-F5344CB8AC3E}">
        <p14:creationId xmlns:p14="http://schemas.microsoft.com/office/powerpoint/2010/main" val="252218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34142D-3912-402B-AC7B-3C62D15CE4E4}"/>
              </a:ext>
            </a:extLst>
          </p:cNvPr>
          <p:cNvSpPr/>
          <p:nvPr/>
        </p:nvSpPr>
        <p:spPr>
          <a:xfrm>
            <a:off x="-166382" y="0"/>
            <a:ext cx="12524763" cy="7264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191076" y="2351798"/>
            <a:ext cx="5889071" cy="1631216"/>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a:t>
            </a:r>
            <a:r>
              <a:rPr lang="en-US" sz="10000" dirty="0">
                <a:solidFill>
                  <a:srgbClr val="FFFF00"/>
                </a:solidFill>
                <a:latin typeface="Arial" panose="020B0604020202020204" pitchFamily="34" charset="0"/>
                <a:cs typeface="Arial" panose="020B0604020202020204" pitchFamily="34" charset="0"/>
              </a:rPr>
              <a:t>ready</a:t>
            </a:r>
            <a:r>
              <a:rPr lang="en-US" sz="3600" dirty="0">
                <a:solidFill>
                  <a:schemeClr val="bg1"/>
                </a:solidFill>
                <a:latin typeface="Arial" panose="020B0604020202020204" pitchFamily="34" charset="0"/>
                <a:cs typeface="Arial" panose="020B0604020202020204" pitchFamily="34" charset="0"/>
              </a:rPr>
              <a:t> to say</a:t>
            </a:r>
          </a:p>
        </p:txBody>
      </p:sp>
      <p:sp>
        <p:nvSpPr>
          <p:cNvPr id="3" name="TextBox 2">
            <a:extLst>
              <a:ext uri="{FF2B5EF4-FFF2-40B4-BE49-F238E27FC236}">
                <a16:creationId xmlns:a16="http://schemas.microsoft.com/office/drawing/2014/main" id="{393E9148-2A32-4FED-9B7A-6D623A6F7E1D}"/>
              </a:ext>
            </a:extLst>
          </p:cNvPr>
          <p:cNvSpPr txBox="1"/>
          <p:nvPr/>
        </p:nvSpPr>
        <p:spPr>
          <a:xfrm>
            <a:off x="511727" y="629174"/>
            <a:ext cx="4135773" cy="1077218"/>
          </a:xfrm>
          <a:prstGeom prst="rect">
            <a:avLst/>
          </a:prstGeom>
          <a:noFill/>
        </p:spPr>
        <p:txBody>
          <a:bodyPr wrap="square" rtlCol="0">
            <a:spAutoFit/>
          </a:bodyPr>
          <a:lstStyle/>
          <a:p>
            <a:r>
              <a:rPr lang="en-US" sz="3200" b="1" dirty="0">
                <a:solidFill>
                  <a:schemeClr val="bg1"/>
                </a:solidFill>
                <a:latin typeface="Book Antiqua" panose="02040602050305030304" pitchFamily="18" charset="0"/>
              </a:rPr>
              <a:t>What makes one ready for marriage?</a:t>
            </a:r>
          </a:p>
        </p:txBody>
      </p:sp>
      <p:sp>
        <p:nvSpPr>
          <p:cNvPr id="7" name="TextBox 6">
            <a:extLst>
              <a:ext uri="{FF2B5EF4-FFF2-40B4-BE49-F238E27FC236}">
                <a16:creationId xmlns:a16="http://schemas.microsoft.com/office/drawing/2014/main" id="{759AF92C-C5B4-40D0-ABD2-8AB5D38169AA}"/>
              </a:ext>
            </a:extLst>
          </p:cNvPr>
          <p:cNvSpPr txBox="1"/>
          <p:nvPr/>
        </p:nvSpPr>
        <p:spPr>
          <a:xfrm>
            <a:off x="1010361" y="3429000"/>
            <a:ext cx="5180715" cy="1077218"/>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Pressure from the church, family, and tradition.</a:t>
            </a:r>
          </a:p>
        </p:txBody>
      </p:sp>
    </p:spTree>
    <p:extLst>
      <p:ext uri="{BB962C8B-B14F-4D97-AF65-F5344CB8AC3E}">
        <p14:creationId xmlns:p14="http://schemas.microsoft.com/office/powerpoint/2010/main" val="160814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he Most Beautiful And Most Sought-after Birds of Ghana (Wildlife Nature) -  YouTube">
            <a:extLst>
              <a:ext uri="{FF2B5EF4-FFF2-40B4-BE49-F238E27FC236}">
                <a16:creationId xmlns:a16="http://schemas.microsoft.com/office/drawing/2014/main" id="{178253BB-8CBC-45BF-96DD-31272835AF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42" r="6217"/>
          <a:stretch/>
        </p:blipFill>
        <p:spPr bwMode="auto">
          <a:xfrm>
            <a:off x="0" y="-606931"/>
            <a:ext cx="12192000" cy="77324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994C75-53AE-4BF8-B0C3-D6C1A72EA504}"/>
              </a:ext>
            </a:extLst>
          </p:cNvPr>
          <p:cNvSpPr txBox="1"/>
          <p:nvPr/>
        </p:nvSpPr>
        <p:spPr>
          <a:xfrm>
            <a:off x="6996417" y="3322040"/>
            <a:ext cx="4454555" cy="2169825"/>
          </a:xfrm>
          <a:prstGeom prst="rect">
            <a:avLst/>
          </a:prstGeom>
          <a:noFill/>
        </p:spPr>
        <p:txBody>
          <a:bodyPr wrap="square" rtlCol="0">
            <a:spAutoFit/>
          </a:bodyPr>
          <a:lstStyle/>
          <a:p>
            <a:r>
              <a:rPr lang="en-US" sz="13500" dirty="0">
                <a:solidFill>
                  <a:schemeClr val="bg1"/>
                </a:solidFill>
                <a:latin typeface="Amasis MT Pro Black" panose="02040A04050005020304" pitchFamily="18" charset="0"/>
              </a:rPr>
              <a:t>Yes,</a:t>
            </a:r>
          </a:p>
        </p:txBody>
      </p:sp>
      <p:sp>
        <p:nvSpPr>
          <p:cNvPr id="5" name="TextBox 4">
            <a:extLst>
              <a:ext uri="{FF2B5EF4-FFF2-40B4-BE49-F238E27FC236}">
                <a16:creationId xmlns:a16="http://schemas.microsoft.com/office/drawing/2014/main" id="{DD6F2D51-B36C-4426-8012-EBC9B9A030A2}"/>
              </a:ext>
            </a:extLst>
          </p:cNvPr>
          <p:cNvSpPr txBox="1"/>
          <p:nvPr/>
        </p:nvSpPr>
        <p:spPr>
          <a:xfrm>
            <a:off x="6996417" y="4229889"/>
            <a:ext cx="3765774" cy="2662267"/>
          </a:xfrm>
          <a:prstGeom prst="rect">
            <a:avLst/>
          </a:prstGeom>
          <a:noFill/>
        </p:spPr>
        <p:txBody>
          <a:bodyPr wrap="none" rtlCol="0">
            <a:spAutoFit/>
          </a:bodyPr>
          <a:lstStyle/>
          <a:p>
            <a:r>
              <a:rPr lang="en-US" sz="16700" dirty="0">
                <a:solidFill>
                  <a:schemeClr val="accent1">
                    <a:lumMod val="40000"/>
                    <a:lumOff val="60000"/>
                  </a:schemeClr>
                </a:solidFill>
                <a:latin typeface="Edwardian Script ITC" panose="030303020407070D0804" pitchFamily="66" charset="0"/>
              </a:rPr>
              <a:t>I do.</a:t>
            </a:r>
          </a:p>
        </p:txBody>
      </p:sp>
      <p:sp>
        <p:nvSpPr>
          <p:cNvPr id="6" name="TextBox 5">
            <a:extLst>
              <a:ext uri="{FF2B5EF4-FFF2-40B4-BE49-F238E27FC236}">
                <a16:creationId xmlns:a16="http://schemas.microsoft.com/office/drawing/2014/main" id="{5931A49F-D728-4F9B-8BA5-FBF1A84778AA}"/>
              </a:ext>
            </a:extLst>
          </p:cNvPr>
          <p:cNvSpPr txBox="1"/>
          <p:nvPr/>
        </p:nvSpPr>
        <p:spPr>
          <a:xfrm>
            <a:off x="6996417" y="3091208"/>
            <a:ext cx="3783435"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Am I ready to say</a:t>
            </a:r>
          </a:p>
        </p:txBody>
      </p:sp>
    </p:spTree>
    <p:extLst>
      <p:ext uri="{BB962C8B-B14F-4D97-AF65-F5344CB8AC3E}">
        <p14:creationId xmlns:p14="http://schemas.microsoft.com/office/powerpoint/2010/main" val="26311095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lydia forson Tumblr posts - Tumbral.com">
            <a:extLst>
              <a:ext uri="{FF2B5EF4-FFF2-40B4-BE49-F238E27FC236}">
                <a16:creationId xmlns:a16="http://schemas.microsoft.com/office/drawing/2014/main" id="{A97F5C98-00B0-4FD4-8969-14237E75CF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164" r="24502" b="24328"/>
          <a:stretch/>
        </p:blipFill>
        <p:spPr bwMode="auto">
          <a:xfrm>
            <a:off x="955110" y="654651"/>
            <a:ext cx="2677323" cy="3095227"/>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descr="Yvonne Nelson Overthrows John Dumelo as the Most Influential Actor/Actress  on Social Media – Ghana Film Industry">
            <a:extLst>
              <a:ext uri="{FF2B5EF4-FFF2-40B4-BE49-F238E27FC236}">
                <a16:creationId xmlns:a16="http://schemas.microsoft.com/office/drawing/2014/main" id="{BE743767-D87C-49A5-B450-99B70D098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982" y="2349617"/>
            <a:ext cx="2601460" cy="2601460"/>
          </a:xfrm>
          <a:prstGeom prst="rect">
            <a:avLst/>
          </a:prstGeom>
          <a:noFill/>
          <a:extLst>
            <a:ext uri="{909E8E84-426E-40DD-AFC4-6F175D3DCCD1}">
              <a14:hiddenFill xmlns:a14="http://schemas.microsoft.com/office/drawing/2010/main">
                <a:solidFill>
                  <a:srgbClr val="FFFFFF"/>
                </a:solidFill>
              </a14:hiddenFill>
            </a:ext>
          </a:extLst>
        </p:spPr>
      </p:pic>
      <p:pic>
        <p:nvPicPr>
          <p:cNvPr id="37894" name="Picture 6" descr="Bloggers Reports On Everything I Do&amp;#39; - Nana Aba Anamoah">
            <a:extLst>
              <a:ext uri="{FF2B5EF4-FFF2-40B4-BE49-F238E27FC236}">
                <a16:creationId xmlns:a16="http://schemas.microsoft.com/office/drawing/2014/main" id="{A788CBB2-CA9E-4E22-8389-8BBEBCB967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9927" b="26087"/>
          <a:stretch/>
        </p:blipFill>
        <p:spPr bwMode="auto">
          <a:xfrm>
            <a:off x="5202539" y="3476452"/>
            <a:ext cx="2677323" cy="2471342"/>
          </a:xfrm>
          <a:prstGeom prst="rect">
            <a:avLst/>
          </a:prstGeom>
          <a:noFill/>
          <a:extLst>
            <a:ext uri="{909E8E84-426E-40DD-AFC4-6F175D3DCCD1}">
              <a14:hiddenFill xmlns:a14="http://schemas.microsoft.com/office/drawing/2010/main">
                <a:solidFill>
                  <a:srgbClr val="FFFFFF"/>
                </a:solidFill>
              </a14:hiddenFill>
            </a:ext>
          </a:extLst>
        </p:spPr>
      </p:pic>
      <p:pic>
        <p:nvPicPr>
          <p:cNvPr id="37896" name="Picture 8" descr="John Dumelo Biography - Age, Family, Education, Net-worth, Personal Life">
            <a:extLst>
              <a:ext uri="{FF2B5EF4-FFF2-40B4-BE49-F238E27FC236}">
                <a16:creationId xmlns:a16="http://schemas.microsoft.com/office/drawing/2014/main" id="{F66AB108-A081-482A-B0DD-ED89A6ABBD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003" r="8997" b="42036"/>
          <a:stretch/>
        </p:blipFill>
        <p:spPr bwMode="auto">
          <a:xfrm>
            <a:off x="7650760" y="4413518"/>
            <a:ext cx="2499919" cy="22641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2853E45-9EB6-4865-B362-BE40FC0A2651}"/>
              </a:ext>
            </a:extLst>
          </p:cNvPr>
          <p:cNvSpPr txBox="1"/>
          <p:nvPr/>
        </p:nvSpPr>
        <p:spPr>
          <a:xfrm>
            <a:off x="5663442" y="1132514"/>
            <a:ext cx="4663406" cy="769441"/>
          </a:xfrm>
          <a:prstGeom prst="rect">
            <a:avLst/>
          </a:prstGeom>
          <a:noFill/>
        </p:spPr>
        <p:txBody>
          <a:bodyPr wrap="square" rtlCol="0">
            <a:spAutoFit/>
          </a:bodyPr>
          <a:lstStyle/>
          <a:p>
            <a:r>
              <a:rPr lang="en-US" sz="4400" i="1" dirty="0">
                <a:latin typeface="Freehand521 BT" panose="03080802030307080304" pitchFamily="66" charset="0"/>
              </a:rPr>
              <a:t>Pressure</a:t>
            </a:r>
          </a:p>
        </p:txBody>
      </p:sp>
      <p:sp>
        <p:nvSpPr>
          <p:cNvPr id="9" name="TextBox 8">
            <a:extLst>
              <a:ext uri="{FF2B5EF4-FFF2-40B4-BE49-F238E27FC236}">
                <a16:creationId xmlns:a16="http://schemas.microsoft.com/office/drawing/2014/main" id="{F0A972A3-B6F2-400C-BB4C-AB8C827765AF}"/>
              </a:ext>
            </a:extLst>
          </p:cNvPr>
          <p:cNvSpPr txBox="1"/>
          <p:nvPr/>
        </p:nvSpPr>
        <p:spPr>
          <a:xfrm>
            <a:off x="883116" y="5308471"/>
            <a:ext cx="4663406" cy="769441"/>
          </a:xfrm>
          <a:prstGeom prst="rect">
            <a:avLst/>
          </a:prstGeom>
          <a:noFill/>
        </p:spPr>
        <p:txBody>
          <a:bodyPr wrap="square" rtlCol="0">
            <a:spAutoFit/>
          </a:bodyPr>
          <a:lstStyle/>
          <a:p>
            <a:r>
              <a:rPr lang="en-US" sz="4400" i="1" dirty="0">
                <a:latin typeface="Freehand521 BT" panose="03080802030307080304" pitchFamily="66" charset="0"/>
              </a:rPr>
              <a:t>to get married.</a:t>
            </a:r>
          </a:p>
        </p:txBody>
      </p:sp>
    </p:spTree>
    <p:extLst>
      <p:ext uri="{BB962C8B-B14F-4D97-AF65-F5344CB8AC3E}">
        <p14:creationId xmlns:p14="http://schemas.microsoft.com/office/powerpoint/2010/main" val="3480659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1FE91-3062-4D9C-8319-A47CB312C5EE}"/>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Ghana Population 2018</a:t>
            </a:r>
          </a:p>
        </p:txBody>
      </p:sp>
      <p:sp>
        <p:nvSpPr>
          <p:cNvPr id="5" name="TextBox 4">
            <a:extLst>
              <a:ext uri="{FF2B5EF4-FFF2-40B4-BE49-F238E27FC236}">
                <a16:creationId xmlns:a16="http://schemas.microsoft.com/office/drawing/2014/main" id="{AEFADF66-7339-45FF-90EE-5AC7D1170216}"/>
              </a:ext>
            </a:extLst>
          </p:cNvPr>
          <p:cNvSpPr txBox="1"/>
          <p:nvPr/>
        </p:nvSpPr>
        <p:spPr>
          <a:xfrm>
            <a:off x="1820412" y="2348917"/>
            <a:ext cx="8321878" cy="3170099"/>
          </a:xfrm>
          <a:prstGeom prst="rect">
            <a:avLst/>
          </a:prstGeom>
          <a:noFill/>
        </p:spPr>
        <p:txBody>
          <a:bodyPr wrap="square" rtlCol="0">
            <a:spAutoFit/>
          </a:bodyPr>
          <a:lstStyle/>
          <a:p>
            <a:r>
              <a:rPr lang="en-US" sz="4000" dirty="0"/>
              <a:t>45% of all men are married</a:t>
            </a:r>
          </a:p>
          <a:p>
            <a:r>
              <a:rPr lang="en-US" sz="4000" dirty="0"/>
              <a:t>57% of all women are married</a:t>
            </a:r>
          </a:p>
          <a:p>
            <a:endParaRPr lang="en-US" sz="4000" dirty="0"/>
          </a:p>
          <a:p>
            <a:r>
              <a:rPr lang="en-US" sz="4000" dirty="0"/>
              <a:t>51% of men not married</a:t>
            </a:r>
          </a:p>
          <a:p>
            <a:r>
              <a:rPr lang="en-US" sz="4000" dirty="0"/>
              <a:t>33% of women not married</a:t>
            </a:r>
          </a:p>
        </p:txBody>
      </p:sp>
    </p:spTree>
    <p:extLst>
      <p:ext uri="{BB962C8B-B14F-4D97-AF65-F5344CB8AC3E}">
        <p14:creationId xmlns:p14="http://schemas.microsoft.com/office/powerpoint/2010/main" val="22740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623BB6-F39C-4028-8EE2-D4A1D5C14A09}"/>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Important Points</a:t>
            </a:r>
          </a:p>
        </p:txBody>
      </p:sp>
      <p:sp>
        <p:nvSpPr>
          <p:cNvPr id="3" name="TextBox 2">
            <a:extLst>
              <a:ext uri="{FF2B5EF4-FFF2-40B4-BE49-F238E27FC236}">
                <a16:creationId xmlns:a16="http://schemas.microsoft.com/office/drawing/2014/main" id="{7212A1C3-69AA-47A5-9107-0428617ECD29}"/>
              </a:ext>
            </a:extLst>
          </p:cNvPr>
          <p:cNvSpPr txBox="1"/>
          <p:nvPr/>
        </p:nvSpPr>
        <p:spPr>
          <a:xfrm>
            <a:off x="1023457" y="2055303"/>
            <a:ext cx="9446004" cy="451854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does not make you happy.  It only makes you married.   Happy people make happy marriages</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is not a requirement for salvation.  </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Marriage is not a requirement for healthy mental and social wellbeing.</a:t>
            </a:r>
          </a:p>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People who get married too young or too soon in life, rob themselves of healthy emotional, intellectual, and social development.  And is some case may even impact physical development or cause long-term health issues.</a:t>
            </a:r>
          </a:p>
          <a:p>
            <a:endParaRPr lang="en-US" dirty="0"/>
          </a:p>
        </p:txBody>
      </p:sp>
    </p:spTree>
    <p:extLst>
      <p:ext uri="{BB962C8B-B14F-4D97-AF65-F5344CB8AC3E}">
        <p14:creationId xmlns:p14="http://schemas.microsoft.com/office/powerpoint/2010/main" val="83020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623BB6-F39C-4028-8EE2-D4A1D5C14A09}"/>
              </a:ext>
            </a:extLst>
          </p:cNvPr>
          <p:cNvSpPr txBox="1"/>
          <p:nvPr/>
        </p:nvSpPr>
        <p:spPr>
          <a:xfrm>
            <a:off x="1023457" y="763398"/>
            <a:ext cx="6837027" cy="830997"/>
          </a:xfrm>
          <a:prstGeom prst="rect">
            <a:avLst/>
          </a:prstGeom>
          <a:noFill/>
        </p:spPr>
        <p:txBody>
          <a:bodyPr wrap="square" rtlCol="0">
            <a:spAutoFit/>
          </a:bodyPr>
          <a:lstStyle/>
          <a:p>
            <a:r>
              <a:rPr lang="en-US" sz="4800" dirty="0">
                <a:latin typeface="Book Antiqua" panose="02040602050305030304" pitchFamily="18" charset="0"/>
              </a:rPr>
              <a:t>Don’t think . . .</a:t>
            </a:r>
          </a:p>
        </p:txBody>
      </p:sp>
      <p:sp>
        <p:nvSpPr>
          <p:cNvPr id="3" name="TextBox 2">
            <a:extLst>
              <a:ext uri="{FF2B5EF4-FFF2-40B4-BE49-F238E27FC236}">
                <a16:creationId xmlns:a16="http://schemas.microsoft.com/office/drawing/2014/main" id="{7212A1C3-69AA-47A5-9107-0428617ECD29}"/>
              </a:ext>
            </a:extLst>
          </p:cNvPr>
          <p:cNvSpPr txBox="1"/>
          <p:nvPr/>
        </p:nvSpPr>
        <p:spPr>
          <a:xfrm>
            <a:off x="1023457" y="2055303"/>
            <a:ext cx="8649049" cy="405752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is the answer to all your problems.</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naturally bring you closer to God.</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make you a better person.</a:t>
            </a:r>
          </a:p>
          <a:p>
            <a:pPr marL="342900" marR="0" lvl="0" indent="-342900">
              <a:lnSpc>
                <a:spcPct val="107000"/>
              </a:lnSpc>
              <a:spcBef>
                <a:spcPts val="0"/>
              </a:spcBef>
              <a:spcAft>
                <a:spcPts val="0"/>
              </a:spcAft>
              <a:buFont typeface="Symbol" panose="05050102010706020507" pitchFamily="18" charset="2"/>
              <a:buChar char=""/>
            </a:pPr>
            <a:r>
              <a:rPr lang="en-US" sz="2800" dirty="0">
                <a:latin typeface="Book Antiqua" panose="02040602050305030304" pitchFamily="18" charset="0"/>
                <a:ea typeface="Calibri" panose="020F0502020204030204" pitchFamily="34" charset="0"/>
                <a:cs typeface="Times New Roman" panose="02020603050405020304" pitchFamily="18" charset="0"/>
              </a:rPr>
              <a:t>Don’t think that marriage will automatically fulfill your dreams.</a:t>
            </a:r>
          </a:p>
          <a:p>
            <a:endParaRPr lang="en-US" dirty="0"/>
          </a:p>
        </p:txBody>
      </p:sp>
    </p:spTree>
    <p:extLst>
      <p:ext uri="{BB962C8B-B14F-4D97-AF65-F5344CB8AC3E}">
        <p14:creationId xmlns:p14="http://schemas.microsoft.com/office/powerpoint/2010/main" val="277583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3C5129-7D40-4FD0-B72A-E8D9C553E931}"/>
              </a:ext>
            </a:extLst>
          </p:cNvPr>
          <p:cNvSpPr txBox="1"/>
          <p:nvPr/>
        </p:nvSpPr>
        <p:spPr>
          <a:xfrm>
            <a:off x="1182847" y="956345"/>
            <a:ext cx="7231310" cy="830997"/>
          </a:xfrm>
          <a:prstGeom prst="rect">
            <a:avLst/>
          </a:prstGeom>
          <a:noFill/>
        </p:spPr>
        <p:txBody>
          <a:bodyPr wrap="square" rtlCol="0">
            <a:spAutoFit/>
          </a:bodyPr>
          <a:lstStyle/>
          <a:p>
            <a:r>
              <a:rPr lang="en-US" sz="4800" dirty="0">
                <a:latin typeface="Book Antiqua" panose="02040602050305030304" pitchFamily="18" charset="0"/>
              </a:rPr>
              <a:t>Ghana and The Bahamas</a:t>
            </a:r>
          </a:p>
        </p:txBody>
      </p:sp>
      <p:sp>
        <p:nvSpPr>
          <p:cNvPr id="4" name="TextBox 3">
            <a:extLst>
              <a:ext uri="{FF2B5EF4-FFF2-40B4-BE49-F238E27FC236}">
                <a16:creationId xmlns:a16="http://schemas.microsoft.com/office/drawing/2014/main" id="{88A3AE50-9850-4D68-A3DE-E232B214465D}"/>
              </a:ext>
            </a:extLst>
          </p:cNvPr>
          <p:cNvSpPr txBox="1"/>
          <p:nvPr/>
        </p:nvSpPr>
        <p:spPr>
          <a:xfrm>
            <a:off x="1691779" y="2730157"/>
            <a:ext cx="8808441" cy="1938992"/>
          </a:xfrm>
          <a:prstGeom prst="rect">
            <a:avLst/>
          </a:prstGeom>
          <a:noFill/>
        </p:spPr>
        <p:txBody>
          <a:bodyPr wrap="square" rtlCol="0">
            <a:spAutoFit/>
          </a:bodyPr>
          <a:lstStyle/>
          <a:p>
            <a:r>
              <a:rPr lang="en-US" sz="4000" dirty="0">
                <a:latin typeface="Book Antiqua" panose="02040602050305030304" pitchFamily="18" charset="0"/>
              </a:rPr>
              <a:t>Legal age to vote and to drive an automobile:  </a:t>
            </a:r>
            <a:r>
              <a:rPr lang="en-US" sz="4000" b="1" dirty="0">
                <a:latin typeface="Book Antiqua" panose="02040602050305030304" pitchFamily="18" charset="0"/>
              </a:rPr>
              <a:t>18</a:t>
            </a:r>
          </a:p>
          <a:p>
            <a:r>
              <a:rPr lang="en-US" sz="4000" dirty="0">
                <a:latin typeface="Book Antiqua" panose="02040602050305030304" pitchFamily="18" charset="0"/>
              </a:rPr>
              <a:t>Legal age for sexual consent: </a:t>
            </a:r>
            <a:r>
              <a:rPr lang="en-US" sz="4000" b="1" dirty="0">
                <a:latin typeface="Book Antiqua" panose="02040602050305030304" pitchFamily="18" charset="0"/>
              </a:rPr>
              <a:t>16</a:t>
            </a:r>
          </a:p>
        </p:txBody>
      </p:sp>
      <p:sp>
        <p:nvSpPr>
          <p:cNvPr id="5" name="TextBox 4">
            <a:extLst>
              <a:ext uri="{FF2B5EF4-FFF2-40B4-BE49-F238E27FC236}">
                <a16:creationId xmlns:a16="http://schemas.microsoft.com/office/drawing/2014/main" id="{99314FCE-38B3-4DC8-AF2C-819867320D92}"/>
              </a:ext>
            </a:extLst>
          </p:cNvPr>
          <p:cNvSpPr txBox="1"/>
          <p:nvPr/>
        </p:nvSpPr>
        <p:spPr>
          <a:xfrm>
            <a:off x="1691779" y="5088744"/>
            <a:ext cx="7970452" cy="523220"/>
          </a:xfrm>
          <a:prstGeom prst="rect">
            <a:avLst/>
          </a:prstGeom>
          <a:noFill/>
        </p:spPr>
        <p:txBody>
          <a:bodyPr wrap="none" rtlCol="0">
            <a:spAutoFit/>
          </a:bodyPr>
          <a:lstStyle/>
          <a:p>
            <a:r>
              <a:rPr lang="en-US" sz="2800" dirty="0">
                <a:solidFill>
                  <a:srgbClr val="0070C0"/>
                </a:solidFill>
              </a:rPr>
              <a:t>Which one really requires greater responsibility?</a:t>
            </a:r>
          </a:p>
        </p:txBody>
      </p:sp>
    </p:spTree>
    <p:extLst>
      <p:ext uri="{BB962C8B-B14F-4D97-AF65-F5344CB8AC3E}">
        <p14:creationId xmlns:p14="http://schemas.microsoft.com/office/powerpoint/2010/main" val="82682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A22938-C941-43B5-9C36-6FE2B2F6B760}"/>
              </a:ext>
            </a:extLst>
          </p:cNvPr>
          <p:cNvSpPr/>
          <p:nvPr/>
        </p:nvSpPr>
        <p:spPr>
          <a:xfrm>
            <a:off x="1514066" y="4345605"/>
            <a:ext cx="8618065" cy="147732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Foundation</a:t>
            </a:r>
          </a:p>
        </p:txBody>
      </p:sp>
      <p:sp>
        <p:nvSpPr>
          <p:cNvPr id="5" name="Rectangle 4">
            <a:extLst>
              <a:ext uri="{FF2B5EF4-FFF2-40B4-BE49-F238E27FC236}">
                <a16:creationId xmlns:a16="http://schemas.microsoft.com/office/drawing/2014/main" id="{621DA4F9-6EA2-4195-A23A-177357673E00}"/>
              </a:ext>
            </a:extLst>
          </p:cNvPr>
          <p:cNvSpPr/>
          <p:nvPr/>
        </p:nvSpPr>
        <p:spPr>
          <a:xfrm>
            <a:off x="1403496" y="3659805"/>
            <a:ext cx="884088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_________________________</a:t>
            </a:r>
          </a:p>
        </p:txBody>
      </p:sp>
      <p:sp>
        <p:nvSpPr>
          <p:cNvPr id="6" name="TextBox 5">
            <a:extLst>
              <a:ext uri="{FF2B5EF4-FFF2-40B4-BE49-F238E27FC236}">
                <a16:creationId xmlns:a16="http://schemas.microsoft.com/office/drawing/2014/main" id="{7DE84DC2-3361-405F-A7F3-95647364038D}"/>
              </a:ext>
            </a:extLst>
          </p:cNvPr>
          <p:cNvSpPr txBox="1"/>
          <p:nvPr/>
        </p:nvSpPr>
        <p:spPr>
          <a:xfrm>
            <a:off x="2291522" y="3606941"/>
            <a:ext cx="6922088" cy="738664"/>
          </a:xfrm>
          <a:prstGeom prst="rect">
            <a:avLst/>
          </a:prstGeom>
          <a:noFill/>
        </p:spPr>
        <p:txBody>
          <a:bodyPr wrap="none" rtlCol="0">
            <a:spAutoFit/>
          </a:bodyPr>
          <a:lstStyle/>
          <a:p>
            <a:r>
              <a:rPr lang="en-US" sz="4200" dirty="0">
                <a:latin typeface="Book Antiqua" panose="02040602050305030304" pitchFamily="18" charset="0"/>
              </a:rPr>
              <a:t>Be happy with who you are.</a:t>
            </a:r>
          </a:p>
        </p:txBody>
      </p:sp>
      <p:sp>
        <p:nvSpPr>
          <p:cNvPr id="7" name="TextBox 6">
            <a:extLst>
              <a:ext uri="{FF2B5EF4-FFF2-40B4-BE49-F238E27FC236}">
                <a16:creationId xmlns:a16="http://schemas.microsoft.com/office/drawing/2014/main" id="{10F310BF-FD89-4F20-AFCD-912299828628}"/>
              </a:ext>
            </a:extLst>
          </p:cNvPr>
          <p:cNvSpPr txBox="1"/>
          <p:nvPr/>
        </p:nvSpPr>
        <p:spPr>
          <a:xfrm>
            <a:off x="1859904" y="3000079"/>
            <a:ext cx="8258992" cy="738664"/>
          </a:xfrm>
          <a:prstGeom prst="rect">
            <a:avLst/>
          </a:prstGeom>
          <a:noFill/>
        </p:spPr>
        <p:txBody>
          <a:bodyPr wrap="none" rtlCol="0">
            <a:spAutoFit/>
          </a:bodyPr>
          <a:lstStyle/>
          <a:p>
            <a:r>
              <a:rPr lang="en-US" sz="4200" dirty="0">
                <a:latin typeface="Book Antiqua" panose="02040602050305030304" pitchFamily="18" charset="0"/>
              </a:rPr>
              <a:t>Be comfortable with who you are</a:t>
            </a:r>
            <a:r>
              <a:rPr lang="en-US" sz="4200" dirty="0"/>
              <a:t>.</a:t>
            </a:r>
          </a:p>
        </p:txBody>
      </p:sp>
      <p:sp>
        <p:nvSpPr>
          <p:cNvPr id="8" name="TextBox 7">
            <a:extLst>
              <a:ext uri="{FF2B5EF4-FFF2-40B4-BE49-F238E27FC236}">
                <a16:creationId xmlns:a16="http://schemas.microsoft.com/office/drawing/2014/main" id="{4A9F0906-D607-4F3A-9F83-411CC77754B9}"/>
              </a:ext>
            </a:extLst>
          </p:cNvPr>
          <p:cNvSpPr txBox="1"/>
          <p:nvPr/>
        </p:nvSpPr>
        <p:spPr>
          <a:xfrm>
            <a:off x="496348" y="2408606"/>
            <a:ext cx="11199302" cy="707886"/>
          </a:xfrm>
          <a:prstGeom prst="rect">
            <a:avLst/>
          </a:prstGeom>
          <a:noFill/>
        </p:spPr>
        <p:txBody>
          <a:bodyPr wrap="square" rtlCol="0">
            <a:spAutoFit/>
          </a:bodyPr>
          <a:lstStyle/>
          <a:p>
            <a:pPr algn="ctr"/>
            <a:r>
              <a:rPr lang="en-US" sz="4000" dirty="0">
                <a:latin typeface="Book Antiqua" panose="02040602050305030304" pitchFamily="18" charset="0"/>
              </a:rPr>
              <a:t>Know that you are created in God’s image.</a:t>
            </a:r>
          </a:p>
        </p:txBody>
      </p:sp>
    </p:spTree>
    <p:extLst>
      <p:ext uri="{BB962C8B-B14F-4D97-AF65-F5344CB8AC3E}">
        <p14:creationId xmlns:p14="http://schemas.microsoft.com/office/powerpoint/2010/main" val="84823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38947"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791200" y="1676401"/>
            <a:ext cx="44196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500" dirty="0">
                <a:latin typeface="Book Antiqua" pitchFamily="18" charset="0"/>
              </a:rPr>
              <a:t>"God made me </a:t>
            </a:r>
            <a:r>
              <a:rPr lang="en-US" altLang="en-US" sz="4500" dirty="0">
                <a:solidFill>
                  <a:srgbClr val="0070C0"/>
                </a:solidFill>
                <a:latin typeface="Book Antiqua" pitchFamily="18" charset="0"/>
              </a:rPr>
              <a:t>complete</a:t>
            </a:r>
            <a:r>
              <a:rPr lang="en-US" altLang="en-US" sz="4500" dirty="0">
                <a:latin typeface="Book Antiqua" pitchFamily="18" charset="0"/>
              </a:rPr>
              <a:t>, </a:t>
            </a:r>
            <a:r>
              <a:rPr lang="en-US" altLang="en-US" sz="4500" dirty="0">
                <a:solidFill>
                  <a:schemeClr val="accent2">
                    <a:lumMod val="75000"/>
                  </a:schemeClr>
                </a:solidFill>
                <a:latin typeface="Book Antiqua" pitchFamily="18" charset="0"/>
              </a:rPr>
              <a:t>unique</a:t>
            </a:r>
            <a:r>
              <a:rPr lang="en-US" altLang="en-US" sz="4500" dirty="0">
                <a:latin typeface="Book Antiqua" pitchFamily="18" charset="0"/>
              </a:rPr>
              <a:t>, </a:t>
            </a:r>
            <a:r>
              <a:rPr lang="en-US" altLang="en-US" sz="4500" dirty="0">
                <a:solidFill>
                  <a:schemeClr val="accent5">
                    <a:lumMod val="60000"/>
                    <a:lumOff val="40000"/>
                  </a:schemeClr>
                </a:solidFill>
                <a:latin typeface="Book Antiqua" pitchFamily="18" charset="0"/>
              </a:rPr>
              <a:t>special</a:t>
            </a:r>
            <a:r>
              <a:rPr lang="en-US" altLang="en-US" sz="4500" dirty="0">
                <a:latin typeface="Book Antiqua" pitchFamily="18" charset="0"/>
              </a:rPr>
              <a:t>, and with a </a:t>
            </a:r>
            <a:r>
              <a:rPr lang="en-US" altLang="en-US" sz="4500" dirty="0">
                <a:solidFill>
                  <a:srgbClr val="FFC000"/>
                </a:solidFill>
                <a:latin typeface="Book Antiqua" pitchFamily="18" charset="0"/>
              </a:rPr>
              <a:t>purpose</a:t>
            </a:r>
            <a:r>
              <a:rPr lang="en-US" altLang="en-US" sz="4500" dirty="0">
                <a:latin typeface="Book Antiqua" pitchFamily="18" charset="0"/>
              </a:rPr>
              <a:t>."</a:t>
            </a:r>
          </a:p>
        </p:txBody>
      </p:sp>
    </p:spTree>
    <p:extLst>
      <p:ext uri="{BB962C8B-B14F-4D97-AF65-F5344CB8AC3E}">
        <p14:creationId xmlns:p14="http://schemas.microsoft.com/office/powerpoint/2010/main" val="180967003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0994"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40199" y="1876931"/>
            <a:ext cx="4419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9600" dirty="0">
                <a:latin typeface="Book Antiqua" pitchFamily="18" charset="0"/>
              </a:rPr>
              <a:t>GOD’S</a:t>
            </a:r>
            <a:br>
              <a:rPr lang="en-US" altLang="en-US" sz="9600" dirty="0">
                <a:latin typeface="Book Antiqua" pitchFamily="18" charset="0"/>
              </a:rPr>
            </a:br>
            <a:r>
              <a:rPr lang="en-US" altLang="en-US" sz="9600" dirty="0">
                <a:latin typeface="Book Antiqua" pitchFamily="18" charset="0"/>
              </a:rPr>
              <a:t>IMAGE</a:t>
            </a:r>
          </a:p>
        </p:txBody>
      </p:sp>
    </p:spTree>
    <p:extLst>
      <p:ext uri="{BB962C8B-B14F-4D97-AF65-F5344CB8AC3E}">
        <p14:creationId xmlns:p14="http://schemas.microsoft.com/office/powerpoint/2010/main" val="295147538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Genesis 1:26-28</a:t>
            </a:r>
          </a:p>
        </p:txBody>
      </p:sp>
      <p:sp>
        <p:nvSpPr>
          <p:cNvPr id="18437" name="Text Box 5"/>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human beings in our image, to be like us.   They will reign over the fish in the sea, the birds in the sky, the livestock, all the wild animals on the earth, and the small animals that scurry along the ground.”</a:t>
            </a:r>
          </a:p>
        </p:txBody>
      </p:sp>
    </p:spTree>
    <p:extLst>
      <p:ext uri="{BB962C8B-B14F-4D97-AF65-F5344CB8AC3E}">
        <p14:creationId xmlns:p14="http://schemas.microsoft.com/office/powerpoint/2010/main" val="1705174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1507" name="Text Box 3"/>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a:t>
            </a:r>
            <a:r>
              <a:rPr lang="en-US" altLang="en-US" sz="4000" dirty="0">
                <a:solidFill>
                  <a:schemeClr val="accent5">
                    <a:lumMod val="75000"/>
                  </a:schemeClr>
                </a:solidFill>
                <a:latin typeface="Book Antiqua" pitchFamily="18" charset="0"/>
              </a:rPr>
              <a:t>human beings </a:t>
            </a:r>
            <a:r>
              <a:rPr lang="en-US" altLang="en-US" sz="4000" dirty="0">
                <a:latin typeface="Book Antiqua" pitchFamily="18" charset="0"/>
              </a:rPr>
              <a:t>in our image, to be like us.   They will reign over the fish in the sea, the birds in the sky, the livestock, all the wild animals on the earth, and the small animals that scurry along the ground.”</a:t>
            </a:r>
          </a:p>
        </p:txBody>
      </p:sp>
      <p:sp>
        <p:nvSpPr>
          <p:cNvPr id="21508" name="AutoShape 4"/>
          <p:cNvSpPr>
            <a:spLocks/>
          </p:cNvSpPr>
          <p:nvPr/>
        </p:nvSpPr>
        <p:spPr bwMode="auto">
          <a:xfrm>
            <a:off x="4648200" y="381000"/>
            <a:ext cx="2286000" cy="1104900"/>
          </a:xfrm>
          <a:prstGeom prst="borderCallout2">
            <a:avLst>
              <a:gd name="adj1" fmla="val 10343"/>
              <a:gd name="adj2" fmla="val -3333"/>
              <a:gd name="adj3" fmla="val 10343"/>
              <a:gd name="adj4" fmla="val -31111"/>
              <a:gd name="adj5" fmla="val 193102"/>
              <a:gd name="adj6" fmla="val -60000"/>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latin typeface="Book Antiqua" pitchFamily="18" charset="0"/>
              </a:rPr>
              <a:t>Both male and female</a:t>
            </a:r>
          </a:p>
        </p:txBody>
      </p:sp>
    </p:spTree>
    <p:extLst>
      <p:ext uri="{BB962C8B-B14F-4D97-AF65-F5344CB8AC3E}">
        <p14:creationId xmlns:p14="http://schemas.microsoft.com/office/powerpoint/2010/main" val="2402676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1:26-27</a:t>
            </a:r>
          </a:p>
        </p:txBody>
      </p:sp>
      <p:sp>
        <p:nvSpPr>
          <p:cNvPr id="22531" name="Text Box 3"/>
          <p:cNvSpPr txBox="1">
            <a:spLocks noChangeArrowheads="1"/>
          </p:cNvSpPr>
          <p:nvPr/>
        </p:nvSpPr>
        <p:spPr bwMode="auto">
          <a:xfrm>
            <a:off x="2057400" y="1752601"/>
            <a:ext cx="8153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26   Then God said, “Let us make </a:t>
            </a:r>
            <a:r>
              <a:rPr lang="en-US" altLang="en-US" sz="4000" dirty="0">
                <a:solidFill>
                  <a:srgbClr val="FFC000"/>
                </a:solidFill>
                <a:latin typeface="Book Antiqua" pitchFamily="18" charset="0"/>
              </a:rPr>
              <a:t>human beings </a:t>
            </a:r>
            <a:r>
              <a:rPr lang="en-US" altLang="en-US" sz="4000" dirty="0">
                <a:latin typeface="Book Antiqua" pitchFamily="18" charset="0"/>
              </a:rPr>
              <a:t>in our image, to be like us.   They will </a:t>
            </a:r>
            <a:r>
              <a:rPr lang="en-US" altLang="en-US" sz="4000" dirty="0">
                <a:solidFill>
                  <a:schemeClr val="accent5">
                    <a:lumMod val="75000"/>
                  </a:schemeClr>
                </a:solidFill>
                <a:latin typeface="Book Antiqua" pitchFamily="18" charset="0"/>
              </a:rPr>
              <a:t>reign</a:t>
            </a:r>
            <a:r>
              <a:rPr lang="en-US" altLang="en-US" sz="4000" dirty="0">
                <a:latin typeface="Book Antiqua" pitchFamily="18" charset="0"/>
              </a:rPr>
              <a:t> over the fish in the sea, the birds in the sky, the livestock, all the wild animals on the earth, and the small animals that scurry along the ground.”</a:t>
            </a:r>
          </a:p>
        </p:txBody>
      </p:sp>
      <p:sp>
        <p:nvSpPr>
          <p:cNvPr id="22532" name="AutoShape 4"/>
          <p:cNvSpPr>
            <a:spLocks/>
          </p:cNvSpPr>
          <p:nvPr/>
        </p:nvSpPr>
        <p:spPr bwMode="auto">
          <a:xfrm>
            <a:off x="4648200" y="381000"/>
            <a:ext cx="2286000" cy="1104900"/>
          </a:xfrm>
          <a:prstGeom prst="borderCallout2">
            <a:avLst>
              <a:gd name="adj1" fmla="val 10343"/>
              <a:gd name="adj2" fmla="val -3333"/>
              <a:gd name="adj3" fmla="val 10343"/>
              <a:gd name="adj4" fmla="val -31111"/>
              <a:gd name="adj5" fmla="val 193102"/>
              <a:gd name="adj6" fmla="val -60000"/>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latin typeface="Book Antiqua" pitchFamily="18" charset="0"/>
              </a:rPr>
              <a:t>Both male and female</a:t>
            </a:r>
          </a:p>
        </p:txBody>
      </p:sp>
      <p:sp>
        <p:nvSpPr>
          <p:cNvPr id="22533" name="AutoShape 5"/>
          <p:cNvSpPr>
            <a:spLocks/>
          </p:cNvSpPr>
          <p:nvPr/>
        </p:nvSpPr>
        <p:spPr bwMode="auto">
          <a:xfrm>
            <a:off x="7620000" y="4953000"/>
            <a:ext cx="2286000" cy="1219200"/>
          </a:xfrm>
          <a:prstGeom prst="borderCallout2">
            <a:avLst>
              <a:gd name="adj1" fmla="val 9375"/>
              <a:gd name="adj2" fmla="val -3333"/>
              <a:gd name="adj3" fmla="val 9375"/>
              <a:gd name="adj4" fmla="val -19653"/>
              <a:gd name="adj5" fmla="val -112500"/>
              <a:gd name="adj6" fmla="val -36667"/>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t>In charge.</a:t>
            </a:r>
          </a:p>
          <a:p>
            <a:pPr algn="ctr"/>
            <a:r>
              <a:rPr lang="en-US" altLang="en-US" sz="3200"/>
              <a:t>Labor.</a:t>
            </a:r>
          </a:p>
        </p:txBody>
      </p:sp>
    </p:spTree>
    <p:extLst>
      <p:ext uri="{BB962C8B-B14F-4D97-AF65-F5344CB8AC3E}">
        <p14:creationId xmlns:p14="http://schemas.microsoft.com/office/powerpoint/2010/main" val="4014346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19459" name="Text Box 3"/>
          <p:cNvSpPr txBox="1">
            <a:spLocks noChangeArrowheads="1"/>
          </p:cNvSpPr>
          <p:nvPr/>
        </p:nvSpPr>
        <p:spPr bwMode="auto">
          <a:xfrm>
            <a:off x="2057400" y="2362201"/>
            <a:ext cx="81534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27    So God created human beings in his own image.   In the image of God he created them;  </a:t>
            </a:r>
            <a:r>
              <a:rPr lang="en-US" altLang="en-US" sz="4000" dirty="0">
                <a:solidFill>
                  <a:schemeClr val="accent5">
                    <a:lumMod val="75000"/>
                  </a:schemeClr>
                </a:solidFill>
                <a:latin typeface="Book Antiqua" pitchFamily="18" charset="0"/>
              </a:rPr>
              <a:t>male and female</a:t>
            </a:r>
            <a:r>
              <a:rPr lang="en-US" altLang="en-US" sz="4000" dirty="0">
                <a:latin typeface="Book Antiqua" pitchFamily="18" charset="0"/>
              </a:rPr>
              <a:t> he created them.</a:t>
            </a:r>
          </a:p>
        </p:txBody>
      </p:sp>
    </p:spTree>
    <p:extLst>
      <p:ext uri="{BB962C8B-B14F-4D97-AF65-F5344CB8AC3E}">
        <p14:creationId xmlns:p14="http://schemas.microsoft.com/office/powerpoint/2010/main" val="817276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0483" name="Text Box 3"/>
          <p:cNvSpPr txBox="1">
            <a:spLocks noChangeArrowheads="1"/>
          </p:cNvSpPr>
          <p:nvPr/>
        </p:nvSpPr>
        <p:spPr bwMode="auto">
          <a:xfrm>
            <a:off x="2057400" y="2362201"/>
            <a:ext cx="8153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28   Then God blessed them and said, “Be fruitful and multiply. Fill the earth and govern it. Reign over the fish in the sea, the birds in the sky, and all the animals that scurry along the ground.”</a:t>
            </a:r>
          </a:p>
        </p:txBody>
      </p:sp>
    </p:spTree>
    <p:extLst>
      <p:ext uri="{BB962C8B-B14F-4D97-AF65-F5344CB8AC3E}">
        <p14:creationId xmlns:p14="http://schemas.microsoft.com/office/powerpoint/2010/main" val="1598221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112963" y="685801"/>
            <a:ext cx="434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Book Antiqua" pitchFamily="18" charset="0"/>
              </a:rPr>
              <a:t>Genesis 1:26-28</a:t>
            </a:r>
          </a:p>
        </p:txBody>
      </p:sp>
      <p:sp>
        <p:nvSpPr>
          <p:cNvPr id="23555" name="Text Box 3"/>
          <p:cNvSpPr txBox="1">
            <a:spLocks noChangeArrowheads="1"/>
          </p:cNvSpPr>
          <p:nvPr/>
        </p:nvSpPr>
        <p:spPr bwMode="auto">
          <a:xfrm>
            <a:off x="2057400" y="2362201"/>
            <a:ext cx="8153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28   Then God blessed </a:t>
            </a:r>
            <a:r>
              <a:rPr lang="en-US" altLang="en-US" sz="4000" dirty="0">
                <a:solidFill>
                  <a:schemeClr val="accent5">
                    <a:lumMod val="75000"/>
                  </a:schemeClr>
                </a:solidFill>
                <a:latin typeface="Book Antiqua" pitchFamily="18" charset="0"/>
              </a:rPr>
              <a:t>them</a:t>
            </a:r>
            <a:r>
              <a:rPr lang="en-US" altLang="en-US" sz="4000" dirty="0">
                <a:latin typeface="Book Antiqua" pitchFamily="18" charset="0"/>
              </a:rPr>
              <a:t> and said, “Be fruitful and multiply. Fill the earth and govern it. Reign over the fish in the sea, the birds in the sky, and all the animals that scurry along the ground.”</a:t>
            </a:r>
          </a:p>
        </p:txBody>
      </p:sp>
      <p:sp>
        <p:nvSpPr>
          <p:cNvPr id="23556" name="AutoShape 4"/>
          <p:cNvSpPr>
            <a:spLocks/>
          </p:cNvSpPr>
          <p:nvPr/>
        </p:nvSpPr>
        <p:spPr bwMode="auto">
          <a:xfrm>
            <a:off x="3276600" y="1371600"/>
            <a:ext cx="3733800" cy="2057400"/>
          </a:xfrm>
          <a:prstGeom prst="borderCallout1">
            <a:avLst>
              <a:gd name="adj1" fmla="val 6819"/>
              <a:gd name="adj2" fmla="val 102042"/>
              <a:gd name="adj3" fmla="val 59093"/>
              <a:gd name="adj4" fmla="val 122449"/>
            </a:avLst>
          </a:prstGeom>
          <a:solidFill>
            <a:schemeClr val="accent1"/>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dirty="0"/>
              <a:t>God gave them equal voice, power, vote, access, opportunity</a:t>
            </a:r>
          </a:p>
        </p:txBody>
      </p:sp>
    </p:spTree>
    <p:extLst>
      <p:ext uri="{BB962C8B-B14F-4D97-AF65-F5344CB8AC3E}">
        <p14:creationId xmlns:p14="http://schemas.microsoft.com/office/powerpoint/2010/main" val="3246568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4953000" y="1447801"/>
            <a:ext cx="54864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Note that to be in God’s image one need not have sex.  The first description of Adam and Eve was their involvement in labor and sex.</a:t>
            </a:r>
          </a:p>
        </p:txBody>
      </p:sp>
      <p:pic>
        <p:nvPicPr>
          <p:cNvPr id="24581" name="Picture 5" descr="bellf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1" y="1981201"/>
            <a:ext cx="3324225" cy="314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855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5029200" y="1143001"/>
            <a:ext cx="53340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dirty="0">
                <a:latin typeface="Book Antiqua" pitchFamily="18" charset="0"/>
              </a:rPr>
              <a:t>In other words, the completeness of the final product of God’s creation (humans) is not made possible in the sex act, but is a matter of fact how God made us.</a:t>
            </a:r>
          </a:p>
        </p:txBody>
      </p:sp>
      <p:pic>
        <p:nvPicPr>
          <p:cNvPr id="25605" name="Picture 5" descr="bellf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1" y="1981201"/>
            <a:ext cx="3324225" cy="314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05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2018"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791200" y="1676401"/>
            <a:ext cx="44196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500" dirty="0">
                <a:latin typeface="Book Antiqua" pitchFamily="18" charset="0"/>
              </a:rPr>
              <a:t>"God made me </a:t>
            </a:r>
            <a:r>
              <a:rPr lang="en-US" altLang="en-US" sz="4500" dirty="0">
                <a:solidFill>
                  <a:srgbClr val="0070C0"/>
                </a:solidFill>
                <a:latin typeface="Book Antiqua" pitchFamily="18" charset="0"/>
              </a:rPr>
              <a:t>complete</a:t>
            </a:r>
            <a:r>
              <a:rPr lang="en-US" altLang="en-US" sz="4500" dirty="0">
                <a:latin typeface="Book Antiqua" pitchFamily="18" charset="0"/>
              </a:rPr>
              <a:t>, </a:t>
            </a:r>
            <a:r>
              <a:rPr lang="en-US" altLang="en-US" sz="4500" dirty="0">
                <a:solidFill>
                  <a:schemeClr val="accent2">
                    <a:lumMod val="75000"/>
                  </a:schemeClr>
                </a:solidFill>
                <a:latin typeface="Book Antiqua" pitchFamily="18" charset="0"/>
              </a:rPr>
              <a:t>unique</a:t>
            </a:r>
            <a:r>
              <a:rPr lang="en-US" altLang="en-US" sz="4500" dirty="0">
                <a:latin typeface="Book Antiqua" pitchFamily="18" charset="0"/>
              </a:rPr>
              <a:t>, </a:t>
            </a:r>
            <a:r>
              <a:rPr lang="en-US" altLang="en-US" sz="4500" dirty="0">
                <a:solidFill>
                  <a:schemeClr val="accent5">
                    <a:lumMod val="60000"/>
                    <a:lumOff val="40000"/>
                  </a:schemeClr>
                </a:solidFill>
                <a:latin typeface="Book Antiqua" pitchFamily="18" charset="0"/>
              </a:rPr>
              <a:t>special</a:t>
            </a:r>
            <a:r>
              <a:rPr lang="en-US" altLang="en-US" sz="4500" dirty="0">
                <a:latin typeface="Book Antiqua" pitchFamily="18" charset="0"/>
              </a:rPr>
              <a:t>, and with a </a:t>
            </a:r>
            <a:r>
              <a:rPr lang="en-US" altLang="en-US" sz="4500" dirty="0">
                <a:solidFill>
                  <a:srgbClr val="FFC000"/>
                </a:solidFill>
                <a:latin typeface="Book Antiqua" pitchFamily="18" charset="0"/>
              </a:rPr>
              <a:t>purpose</a:t>
            </a:r>
            <a:r>
              <a:rPr lang="en-US" altLang="en-US" sz="4500" dirty="0">
                <a:latin typeface="Book Antiqua" pitchFamily="18" charset="0"/>
              </a:rPr>
              <a:t>."</a:t>
            </a:r>
          </a:p>
        </p:txBody>
      </p:sp>
    </p:spTree>
    <p:extLst>
      <p:ext uri="{BB962C8B-B14F-4D97-AF65-F5344CB8AC3E}">
        <p14:creationId xmlns:p14="http://schemas.microsoft.com/office/powerpoint/2010/main" val="31952270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C445E1-E387-4D02-8CD5-A1653336EEA5}"/>
              </a:ext>
            </a:extLst>
          </p:cNvPr>
          <p:cNvSpPr txBox="1"/>
          <p:nvPr/>
        </p:nvSpPr>
        <p:spPr>
          <a:xfrm>
            <a:off x="1384183" y="2072081"/>
            <a:ext cx="6291744" cy="2800767"/>
          </a:xfrm>
          <a:prstGeom prst="rect">
            <a:avLst/>
          </a:prstGeom>
          <a:noFill/>
        </p:spPr>
        <p:txBody>
          <a:bodyPr wrap="square" rtlCol="0">
            <a:spAutoFit/>
          </a:bodyPr>
          <a:lstStyle/>
          <a:p>
            <a:r>
              <a:rPr lang="en-US" sz="4400" dirty="0">
                <a:latin typeface="Book Antiqua" panose="02040602050305030304" pitchFamily="18" charset="0"/>
              </a:rPr>
              <a:t>We are all made in God’s image.</a:t>
            </a:r>
          </a:p>
          <a:p>
            <a:r>
              <a:rPr lang="en-US" sz="4400" dirty="0">
                <a:latin typeface="Book Antiqua" panose="02040602050305030304" pitchFamily="18" charset="0"/>
              </a:rPr>
              <a:t>That is what gender equality is all about</a:t>
            </a:r>
            <a:r>
              <a:rPr lang="en-US" dirty="0"/>
              <a:t>.</a:t>
            </a:r>
          </a:p>
        </p:txBody>
      </p:sp>
    </p:spTree>
    <p:extLst>
      <p:ext uri="{BB962C8B-B14F-4D97-AF65-F5344CB8AC3E}">
        <p14:creationId xmlns:p14="http://schemas.microsoft.com/office/powerpoint/2010/main" val="172321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3042"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15467" y="2246047"/>
            <a:ext cx="592821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5400" dirty="0">
                <a:latin typeface="Book Antiqua" pitchFamily="18" charset="0"/>
              </a:rPr>
              <a:t>BE</a:t>
            </a:r>
            <a:br>
              <a:rPr lang="en-US" altLang="en-US" sz="5400" dirty="0">
                <a:latin typeface="Book Antiqua" pitchFamily="18" charset="0"/>
              </a:rPr>
            </a:br>
            <a:r>
              <a:rPr lang="en-US" altLang="en-US" sz="5400" b="1" dirty="0">
                <a:latin typeface="Book Antiqua" pitchFamily="18" charset="0"/>
              </a:rPr>
              <a:t>COMFORTABLE</a:t>
            </a:r>
            <a:br>
              <a:rPr lang="en-US" altLang="en-US" sz="5400" dirty="0">
                <a:latin typeface="Book Antiqua" pitchFamily="18" charset="0"/>
              </a:rPr>
            </a:br>
            <a:r>
              <a:rPr lang="en-US" altLang="en-US" sz="5400" dirty="0">
                <a:latin typeface="Book Antiqua" pitchFamily="18" charset="0"/>
              </a:rPr>
              <a:t>WITH WHO YOU ARE</a:t>
            </a:r>
          </a:p>
        </p:txBody>
      </p:sp>
    </p:spTree>
    <p:extLst>
      <p:ext uri="{BB962C8B-B14F-4D97-AF65-F5344CB8AC3E}">
        <p14:creationId xmlns:p14="http://schemas.microsoft.com/office/powerpoint/2010/main" val="209100992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F651E6-D735-4DF9-BC9A-4951462BED01}"/>
              </a:ext>
            </a:extLst>
          </p:cNvPr>
          <p:cNvSpPr txBox="1"/>
          <p:nvPr/>
        </p:nvSpPr>
        <p:spPr>
          <a:xfrm>
            <a:off x="1451295" y="2228671"/>
            <a:ext cx="7516536" cy="2400657"/>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Matthew 22:39</a:t>
            </a:r>
          </a:p>
          <a:p>
            <a:r>
              <a:rPr lang="en-US" sz="4400" dirty="0">
                <a:effectLst/>
                <a:latin typeface="Book Antiqua" panose="02040602050305030304" pitchFamily="18" charset="0"/>
                <a:ea typeface="Calibri" panose="020F0502020204030204" pitchFamily="34" charset="0"/>
                <a:cs typeface="Times New Roman" panose="02020603050405020304" pitchFamily="18" charset="0"/>
              </a:rPr>
              <a:t>“And a second is like it: You shall love your neighbor as [you do] yourself.” </a:t>
            </a:r>
            <a:endParaRPr lang="en-US" sz="4400" dirty="0">
              <a:latin typeface="Book Antiqua" panose="02040602050305030304" pitchFamily="18" charset="0"/>
            </a:endParaRPr>
          </a:p>
        </p:txBody>
      </p:sp>
    </p:spTree>
    <p:extLst>
      <p:ext uri="{BB962C8B-B14F-4D97-AF65-F5344CB8AC3E}">
        <p14:creationId xmlns:p14="http://schemas.microsoft.com/office/powerpoint/2010/main" val="2258167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Grp="1" noChangeAspect="1"/>
          </p:cNvGraphicFramePr>
          <p:nvPr>
            <p:ph/>
          </p:nvPr>
        </p:nvGraphicFramePr>
        <p:xfrm>
          <a:off x="2362201" y="1371600"/>
          <a:ext cx="3114675" cy="4057650"/>
        </p:xfrm>
        <a:graphic>
          <a:graphicData uri="http://schemas.openxmlformats.org/presentationml/2006/ole">
            <mc:AlternateContent xmlns:mc="http://schemas.openxmlformats.org/markup-compatibility/2006">
              <mc:Choice xmlns:v="urn:schemas-microsoft-com:vml" Requires="v">
                <p:oleObj spid="_x0000_s44066" name="Drawing" r:id="rId3" imgW="3114745" imgH="4058078" progId="Presentations.Drawing.12">
                  <p:embed/>
                </p:oleObj>
              </mc:Choice>
              <mc:Fallback>
                <p:oleObj name="Drawing" r:id="rId3" imgW="3114745" imgH="4058078" progId="Presentations.Drawing.12">
                  <p:embed/>
                  <p:pic>
                    <p:nvPicPr>
                      <p:cNvPr id="27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1371600"/>
                        <a:ext cx="311467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4" name="Text Box 6"/>
          <p:cNvSpPr txBox="1">
            <a:spLocks noChangeArrowheads="1"/>
          </p:cNvSpPr>
          <p:nvPr/>
        </p:nvSpPr>
        <p:spPr bwMode="auto">
          <a:xfrm>
            <a:off x="5607078" y="2212491"/>
            <a:ext cx="592821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5400" dirty="0">
                <a:latin typeface="Book Antiqua" pitchFamily="18" charset="0"/>
              </a:rPr>
              <a:t>BE</a:t>
            </a:r>
            <a:br>
              <a:rPr lang="en-US" altLang="en-US" sz="5400" dirty="0">
                <a:latin typeface="Book Antiqua" pitchFamily="18" charset="0"/>
              </a:rPr>
            </a:br>
            <a:r>
              <a:rPr lang="en-US" altLang="en-US" sz="5400" b="1" dirty="0">
                <a:latin typeface="Book Antiqua" pitchFamily="18" charset="0"/>
              </a:rPr>
              <a:t>HAPPY</a:t>
            </a:r>
            <a:br>
              <a:rPr lang="en-US" altLang="en-US" sz="5400" dirty="0">
                <a:latin typeface="Book Antiqua" pitchFamily="18" charset="0"/>
              </a:rPr>
            </a:br>
            <a:r>
              <a:rPr lang="en-US" altLang="en-US" sz="5400" dirty="0">
                <a:latin typeface="Book Antiqua" pitchFamily="18" charset="0"/>
              </a:rPr>
              <a:t>WITH WHO YOU ARE</a:t>
            </a:r>
          </a:p>
        </p:txBody>
      </p:sp>
    </p:spTree>
    <p:extLst>
      <p:ext uri="{BB962C8B-B14F-4D97-AF65-F5344CB8AC3E}">
        <p14:creationId xmlns:p14="http://schemas.microsoft.com/office/powerpoint/2010/main" val="243069537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914400"/>
            <a:ext cx="7467600" cy="369332"/>
          </a:xfrm>
          <a:prstGeom prst="rect">
            <a:avLst/>
          </a:prstGeom>
          <a:noFill/>
        </p:spPr>
        <p:txBody>
          <a:bodyPr wrap="square" rtlCol="0">
            <a:spAutoFit/>
          </a:bodyPr>
          <a:lstStyle/>
          <a:p>
            <a:r>
              <a:rPr lang="en-US" dirty="0"/>
              <a:t>John Powell in his book "The Secret of Staying in Love" page 13</a:t>
            </a:r>
          </a:p>
        </p:txBody>
      </p:sp>
      <p:sp>
        <p:nvSpPr>
          <p:cNvPr id="4" name="TextBox 3"/>
          <p:cNvSpPr txBox="1"/>
          <p:nvPr/>
        </p:nvSpPr>
        <p:spPr>
          <a:xfrm>
            <a:off x="2057400" y="1905000"/>
            <a:ext cx="8077200" cy="3539430"/>
          </a:xfrm>
          <a:prstGeom prst="rect">
            <a:avLst/>
          </a:prstGeom>
          <a:noFill/>
        </p:spPr>
        <p:txBody>
          <a:bodyPr wrap="square" rtlCol="0">
            <a:spAutoFit/>
          </a:bodyPr>
          <a:lstStyle/>
          <a:p>
            <a:r>
              <a:rPr lang="en-US" sz="3200" dirty="0">
                <a:latin typeface="Book Antiqua" panose="02040602050305030304" pitchFamily="18" charset="0"/>
              </a:rPr>
              <a:t>"There is one need so fundamental and so essential that if it is met, everything else will almost certainly harmonize in a general sense of well-being.  When this need is properly nourished, the whole human organism will be healthy, and the person will be happy. . . .</a:t>
            </a:r>
          </a:p>
        </p:txBody>
      </p:sp>
      <p:pic>
        <p:nvPicPr>
          <p:cNvPr id="6" name="Picture 2" descr="The Secret of Staying in Love: Loving Relationships through Communication:  RCL Benziger (John Powell): 9780883472996: Amazon.com: Books">
            <a:extLst>
              <a:ext uri="{FF2B5EF4-FFF2-40B4-BE49-F238E27FC236}">
                <a16:creationId xmlns:a16="http://schemas.microsoft.com/office/drawing/2014/main" id="{EE127868-A4B8-4D87-ABE9-D95E37B0E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18" y="488301"/>
            <a:ext cx="1348225" cy="202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92798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914400"/>
            <a:ext cx="7467600" cy="369332"/>
          </a:xfrm>
          <a:prstGeom prst="rect">
            <a:avLst/>
          </a:prstGeom>
          <a:noFill/>
        </p:spPr>
        <p:txBody>
          <a:bodyPr wrap="square" rtlCol="0">
            <a:spAutoFit/>
          </a:bodyPr>
          <a:lstStyle/>
          <a:p>
            <a:r>
              <a:rPr lang="en-US" dirty="0"/>
              <a:t>John Powell in his book "The Secret of Staying in Love" page 13</a:t>
            </a:r>
          </a:p>
        </p:txBody>
      </p:sp>
      <p:sp>
        <p:nvSpPr>
          <p:cNvPr id="4" name="TextBox 3"/>
          <p:cNvSpPr txBox="1"/>
          <p:nvPr/>
        </p:nvSpPr>
        <p:spPr>
          <a:xfrm>
            <a:off x="2057400" y="1905000"/>
            <a:ext cx="8077200" cy="3046988"/>
          </a:xfrm>
          <a:prstGeom prst="rect">
            <a:avLst/>
          </a:prstGeom>
          <a:noFill/>
        </p:spPr>
        <p:txBody>
          <a:bodyPr wrap="square" rtlCol="0">
            <a:spAutoFit/>
          </a:bodyPr>
          <a:lstStyle/>
          <a:p>
            <a:r>
              <a:rPr lang="en-US" sz="3200" dirty="0">
                <a:latin typeface="Book Antiqua" panose="02040602050305030304" pitchFamily="18" charset="0"/>
              </a:rPr>
              <a:t>. . . This need is a true and deep appreciation for oneself, a genuine and joyful self-acceptance, an authentic self-esteem, which results in an interior sense of celebration: It's good to be me . . . I am very happy to be me!"</a:t>
            </a:r>
          </a:p>
        </p:txBody>
      </p:sp>
      <p:pic>
        <p:nvPicPr>
          <p:cNvPr id="23554" name="Picture 2" descr="The Secret of Staying in Love: Loving Relationships through Communication:  RCL Benziger (John Powell): 9780883472996: Amazon.com: Books">
            <a:extLst>
              <a:ext uri="{FF2B5EF4-FFF2-40B4-BE49-F238E27FC236}">
                <a16:creationId xmlns:a16="http://schemas.microsoft.com/office/drawing/2014/main" id="{D1B286EE-29EA-4D92-9102-14A8471A9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18" y="488301"/>
            <a:ext cx="1348225" cy="202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77390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r>
              <a:rPr lang="en-US" sz="7200" dirty="0">
                <a:solidFill>
                  <a:srgbClr val="FFC000"/>
                </a:solidFill>
                <a:latin typeface="Book Antiqua" panose="02040602050305030304" pitchFamily="18" charset="0"/>
              </a:rPr>
              <a:t>4</a:t>
            </a:r>
            <a:r>
              <a:rPr lang="en-US" sz="7200" dirty="0">
                <a:latin typeface="Book Antiqua" panose="02040602050305030304" pitchFamily="18" charset="0"/>
              </a:rPr>
              <a:t> </a:t>
            </a:r>
            <a:r>
              <a:rPr lang="en-US" sz="7200" dirty="0">
                <a:solidFill>
                  <a:schemeClr val="accent6">
                    <a:lumMod val="60000"/>
                    <a:lumOff val="40000"/>
                  </a:schemeClr>
                </a:solidFill>
                <a:latin typeface="Book Antiqua" panose="02040602050305030304" pitchFamily="18" charset="0"/>
              </a:rPr>
              <a:t>Wisdom</a:t>
            </a:r>
            <a:r>
              <a:rPr lang="en-US" sz="7200" dirty="0">
                <a:latin typeface="Book Antiqua" panose="02040602050305030304" pitchFamily="18" charset="0"/>
              </a:rPr>
              <a:t> Principles for healthy relationships</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834866523"/>
      </p:ext>
    </p:extLst>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pPr>
              <a:spcBef>
                <a:spcPct val="50000"/>
              </a:spcBef>
            </a:pPr>
            <a:r>
              <a:rPr lang="en-US" altLang="en-US" sz="7200" dirty="0">
                <a:latin typeface="Book Antiqua" pitchFamily="18" charset="0"/>
              </a:rPr>
              <a:t>“Honey, I want to love </a:t>
            </a:r>
            <a:r>
              <a:rPr lang="en-US" altLang="en-US" sz="7200" b="1" dirty="0">
                <a:solidFill>
                  <a:srgbClr val="FFCCFF"/>
                </a:solidFill>
                <a:latin typeface="Book Antiqua" pitchFamily="18" charset="0"/>
              </a:rPr>
              <a:t>me </a:t>
            </a:r>
            <a:r>
              <a:rPr lang="en-US" altLang="en-US" sz="7200" dirty="0">
                <a:latin typeface="Book Antiqua" pitchFamily="18" charset="0"/>
              </a:rPr>
              <a:t>before I love you.”</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1</a:t>
            </a:r>
          </a:p>
        </p:txBody>
      </p:sp>
    </p:spTree>
    <p:extLst>
      <p:ext uri="{BB962C8B-B14F-4D97-AF65-F5344CB8AC3E}">
        <p14:creationId xmlns:p14="http://schemas.microsoft.com/office/powerpoint/2010/main" val="364908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5041406" y="1259961"/>
            <a:ext cx="6291742" cy="4524315"/>
          </a:xfrm>
          <a:prstGeom prst="rect">
            <a:avLst/>
          </a:prstGeom>
          <a:noFill/>
        </p:spPr>
        <p:txBody>
          <a:bodyPr wrap="square" rtlCol="0">
            <a:spAutoFit/>
          </a:bodyPr>
          <a:lstStyle/>
          <a:p>
            <a:pPr>
              <a:spcBef>
                <a:spcPct val="50000"/>
              </a:spcBef>
            </a:pPr>
            <a:r>
              <a:rPr lang="en-US" altLang="en-US" sz="7200" dirty="0">
                <a:latin typeface="Book Antiqua" pitchFamily="18" charset="0"/>
              </a:rPr>
              <a:t>“Honey, I want to love </a:t>
            </a:r>
            <a:r>
              <a:rPr lang="en-US" altLang="en-US" sz="7200" b="1" dirty="0">
                <a:solidFill>
                  <a:srgbClr val="FFCCFF"/>
                </a:solidFill>
                <a:latin typeface="Book Antiqua" pitchFamily="18" charset="0"/>
              </a:rPr>
              <a:t>Jesus</a:t>
            </a:r>
            <a:r>
              <a:rPr lang="en-US" altLang="en-US" sz="7200" dirty="0">
                <a:latin typeface="Book Antiqua" pitchFamily="18" charset="0"/>
              </a:rPr>
              <a:t> before I love you.”</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2</a:t>
            </a:r>
          </a:p>
        </p:txBody>
      </p:sp>
    </p:spTree>
    <p:extLst>
      <p:ext uri="{BB962C8B-B14F-4D97-AF65-F5344CB8AC3E}">
        <p14:creationId xmlns:p14="http://schemas.microsoft.com/office/powerpoint/2010/main" val="2350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4982683" y="1013602"/>
            <a:ext cx="6661236" cy="5093702"/>
          </a:xfrm>
          <a:prstGeom prst="rect">
            <a:avLst/>
          </a:prstGeom>
          <a:noFill/>
        </p:spPr>
        <p:txBody>
          <a:bodyPr wrap="square" rtlCol="0">
            <a:spAutoFit/>
          </a:bodyPr>
          <a:lstStyle/>
          <a:p>
            <a:pPr>
              <a:spcBef>
                <a:spcPct val="50000"/>
              </a:spcBef>
            </a:pPr>
            <a:r>
              <a:rPr lang="en-US" altLang="en-US" sz="6500" dirty="0">
                <a:latin typeface="Book Antiqua" pitchFamily="18" charset="0"/>
              </a:rPr>
              <a:t>“Honey, I don’t need you to be me because God made me who I am.”</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3</a:t>
            </a:r>
          </a:p>
        </p:txBody>
      </p:sp>
    </p:spTree>
    <p:extLst>
      <p:ext uri="{BB962C8B-B14F-4D97-AF65-F5344CB8AC3E}">
        <p14:creationId xmlns:p14="http://schemas.microsoft.com/office/powerpoint/2010/main" val="322942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DE5E-4F60-4CB5-AF9A-5ADAC1E2551F}"/>
              </a:ext>
            </a:extLst>
          </p:cNvPr>
          <p:cNvSpPr txBox="1"/>
          <p:nvPr/>
        </p:nvSpPr>
        <p:spPr>
          <a:xfrm>
            <a:off x="4764946" y="1398179"/>
            <a:ext cx="7030352" cy="4154984"/>
          </a:xfrm>
          <a:prstGeom prst="rect">
            <a:avLst/>
          </a:prstGeom>
          <a:noFill/>
        </p:spPr>
        <p:txBody>
          <a:bodyPr wrap="square" rtlCol="0">
            <a:spAutoFit/>
          </a:bodyPr>
          <a:lstStyle/>
          <a:p>
            <a:pPr>
              <a:spcBef>
                <a:spcPct val="50000"/>
              </a:spcBef>
            </a:pPr>
            <a:r>
              <a:rPr lang="en-US" altLang="en-US" sz="6600" dirty="0">
                <a:latin typeface="Book Antiqua" pitchFamily="18" charset="0"/>
              </a:rPr>
              <a:t>“If you cannot live without me, then I do not want you in my life.”</a:t>
            </a:r>
          </a:p>
        </p:txBody>
      </p:sp>
      <p:pic>
        <p:nvPicPr>
          <p:cNvPr id="6" name="Picture 5" descr="Medium shot of a person smiling&#10;&#10;Description automatically generated">
            <a:extLst>
              <a:ext uri="{FF2B5EF4-FFF2-40B4-BE49-F238E27FC236}">
                <a16:creationId xmlns:a16="http://schemas.microsoft.com/office/drawing/2014/main" id="{94208AA5-A3A0-42BA-8DF1-0151FE428F5B}"/>
              </a:ext>
            </a:extLst>
          </p:cNvPr>
          <p:cNvPicPr>
            <a:picLocks noChangeAspect="1"/>
          </p:cNvPicPr>
          <p:nvPr/>
        </p:nvPicPr>
        <p:blipFill rotWithShape="1">
          <a:blip r:embed="rId2"/>
          <a:srcRect l="18431" t="17614" r="5312" b="3975"/>
          <a:stretch/>
        </p:blipFill>
        <p:spPr>
          <a:xfrm>
            <a:off x="478172" y="1259961"/>
            <a:ext cx="4152551" cy="42932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TextBox 2">
            <a:extLst>
              <a:ext uri="{FF2B5EF4-FFF2-40B4-BE49-F238E27FC236}">
                <a16:creationId xmlns:a16="http://schemas.microsoft.com/office/drawing/2014/main" id="{09DEFE7B-5A2E-4E70-94BC-67166BDCB552}"/>
              </a:ext>
            </a:extLst>
          </p:cNvPr>
          <p:cNvSpPr txBox="1"/>
          <p:nvPr/>
        </p:nvSpPr>
        <p:spPr>
          <a:xfrm>
            <a:off x="612396" y="5687736"/>
            <a:ext cx="4152550" cy="584775"/>
          </a:xfrm>
          <a:prstGeom prst="rect">
            <a:avLst/>
          </a:prstGeom>
          <a:noFill/>
        </p:spPr>
        <p:txBody>
          <a:bodyPr wrap="square" rtlCol="0">
            <a:spAutoFit/>
          </a:bodyPr>
          <a:lstStyle/>
          <a:p>
            <a:r>
              <a:rPr lang="en-US" sz="3200" dirty="0"/>
              <a:t>Wisdom Principle </a:t>
            </a:r>
            <a:r>
              <a:rPr lang="en-US" sz="3200" b="1" dirty="0">
                <a:solidFill>
                  <a:srgbClr val="FFC000"/>
                </a:solidFill>
              </a:rPr>
              <a:t>4</a:t>
            </a:r>
          </a:p>
        </p:txBody>
      </p:sp>
    </p:spTree>
    <p:extLst>
      <p:ext uri="{BB962C8B-B14F-4D97-AF65-F5344CB8AC3E}">
        <p14:creationId xmlns:p14="http://schemas.microsoft.com/office/powerpoint/2010/main" val="4087804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625587-5599-4697-A697-6B33CC577F76}"/>
              </a:ext>
            </a:extLst>
          </p:cNvPr>
          <p:cNvSpPr txBox="1"/>
          <p:nvPr/>
        </p:nvSpPr>
        <p:spPr>
          <a:xfrm>
            <a:off x="1652631" y="1351508"/>
            <a:ext cx="4538444" cy="4154984"/>
          </a:xfrm>
          <a:prstGeom prst="rect">
            <a:avLst/>
          </a:prstGeom>
          <a:noFill/>
        </p:spPr>
        <p:txBody>
          <a:bodyPr wrap="square" rtlCol="0">
            <a:spAutoFit/>
          </a:bodyPr>
          <a:lstStyle/>
          <a:p>
            <a:pPr algn="r"/>
            <a:r>
              <a:rPr lang="en-US" sz="4400" dirty="0">
                <a:effectLst/>
                <a:latin typeface="Book Antiqua" panose="02040602050305030304" pitchFamily="18" charset="0"/>
                <a:ea typeface="Calibri" panose="020F0502020204030204" pitchFamily="34" charset="0"/>
                <a:cs typeface="Times New Roman" panose="02020603050405020304" pitchFamily="18" charset="0"/>
              </a:rPr>
              <a:t>There is pressure to get married but not equal pressure to have a meaningful relationship.</a:t>
            </a:r>
            <a:endParaRPr lang="en-US" sz="4400" dirty="0">
              <a:latin typeface="Book Antiqua" panose="02040602050305030304" pitchFamily="18" charset="0"/>
            </a:endParaRPr>
          </a:p>
        </p:txBody>
      </p:sp>
      <p:graphicFrame>
        <p:nvGraphicFramePr>
          <p:cNvPr id="5" name="Object 4">
            <a:extLst>
              <a:ext uri="{FF2B5EF4-FFF2-40B4-BE49-F238E27FC236}">
                <a16:creationId xmlns:a16="http://schemas.microsoft.com/office/drawing/2014/main" id="{D933F01F-0AAB-4234-848F-126A45DDE0C8}"/>
              </a:ext>
            </a:extLst>
          </p:cNvPr>
          <p:cNvGraphicFramePr>
            <a:graphicFrameLocks noChangeAspect="1"/>
          </p:cNvGraphicFramePr>
          <p:nvPr>
            <p:extLst>
              <p:ext uri="{D42A27DB-BD31-4B8C-83A1-F6EECF244321}">
                <p14:modId xmlns:p14="http://schemas.microsoft.com/office/powerpoint/2010/main" val="3681731671"/>
              </p:ext>
            </p:extLst>
          </p:nvPr>
        </p:nvGraphicFramePr>
        <p:xfrm>
          <a:off x="6590020" y="1501892"/>
          <a:ext cx="2654647" cy="3813262"/>
        </p:xfrm>
        <a:graphic>
          <a:graphicData uri="http://schemas.openxmlformats.org/presentationml/2006/ole">
            <mc:AlternateContent xmlns:mc="http://schemas.openxmlformats.org/markup-compatibility/2006">
              <mc:Choice xmlns:v="urn:schemas-microsoft-com:vml" Requires="v">
                <p:oleObj spid="_x0000_s36895" name="PHOTO-PAINT" r:id="rId3" imgW="5486040" imgH="7881840" progId="CorelPhotoPaint.Image.12">
                  <p:embed/>
                </p:oleObj>
              </mc:Choice>
              <mc:Fallback>
                <p:oleObj name="PHOTO-PAINT" r:id="rId3" imgW="5486040" imgH="7881840" progId="CorelPhotoPaint.Image.12">
                  <p:embed/>
                  <p:pic>
                    <p:nvPicPr>
                      <p:cNvPr id="0" name=""/>
                      <p:cNvPicPr/>
                      <p:nvPr/>
                    </p:nvPicPr>
                    <p:blipFill>
                      <a:blip r:embed="rId4"/>
                      <a:stretch>
                        <a:fillRect/>
                      </a:stretch>
                    </p:blipFill>
                    <p:spPr>
                      <a:xfrm>
                        <a:off x="6590020" y="1501892"/>
                        <a:ext cx="2654647" cy="3813262"/>
                      </a:xfrm>
                      <a:prstGeom prst="rect">
                        <a:avLst/>
                      </a:prstGeom>
                    </p:spPr>
                  </p:pic>
                </p:oleObj>
              </mc:Fallback>
            </mc:AlternateContent>
          </a:graphicData>
        </a:graphic>
      </p:graphicFrame>
    </p:spTree>
    <p:extLst>
      <p:ext uri="{BB962C8B-B14F-4D97-AF65-F5344CB8AC3E}">
        <p14:creationId xmlns:p14="http://schemas.microsoft.com/office/powerpoint/2010/main" val="2939072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9B7C8F11-1ED1-4C82-A7D5-838F72CD7658}"/>
              </a:ext>
            </a:extLst>
          </p:cNvPr>
          <p:cNvGraphicFramePr>
            <a:graphicFrameLocks noChangeAspect="1"/>
          </p:cNvGraphicFramePr>
          <p:nvPr>
            <p:extLst>
              <p:ext uri="{D42A27DB-BD31-4B8C-83A1-F6EECF244321}">
                <p14:modId xmlns:p14="http://schemas.microsoft.com/office/powerpoint/2010/main" val="39506928"/>
              </p:ext>
            </p:extLst>
          </p:nvPr>
        </p:nvGraphicFramePr>
        <p:xfrm>
          <a:off x="5838737" y="1964287"/>
          <a:ext cx="3935835" cy="2929425"/>
        </p:xfrm>
        <a:graphic>
          <a:graphicData uri="http://schemas.openxmlformats.org/presentationml/2006/ole">
            <mc:AlternateContent xmlns:mc="http://schemas.openxmlformats.org/markup-compatibility/2006">
              <mc:Choice xmlns:v="urn:schemas-microsoft-com:vml" Requires="v">
                <p:oleObj spid="_x0000_s49182" name="PHOTO-PAINT" r:id="rId3" imgW="6400440" imgH="4763880" progId="CorelPhotoPaint.Image.12">
                  <p:embed/>
                </p:oleObj>
              </mc:Choice>
              <mc:Fallback>
                <p:oleObj name="PHOTO-PAINT" r:id="rId3" imgW="6400440" imgH="4763880" progId="CorelPhotoPaint.Image.12">
                  <p:embed/>
                  <p:pic>
                    <p:nvPicPr>
                      <p:cNvPr id="0" name=""/>
                      <p:cNvPicPr/>
                      <p:nvPr/>
                    </p:nvPicPr>
                    <p:blipFill>
                      <a:blip r:embed="rId4"/>
                      <a:stretch>
                        <a:fillRect/>
                      </a:stretch>
                    </p:blipFill>
                    <p:spPr>
                      <a:xfrm>
                        <a:off x="5838737" y="1964287"/>
                        <a:ext cx="3935835" cy="2929425"/>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53625587-5599-4697-A697-6B33CC577F76}"/>
              </a:ext>
            </a:extLst>
          </p:cNvPr>
          <p:cNvSpPr txBox="1"/>
          <p:nvPr/>
        </p:nvSpPr>
        <p:spPr>
          <a:xfrm>
            <a:off x="1652631" y="1351508"/>
            <a:ext cx="4538444" cy="4154984"/>
          </a:xfrm>
          <a:prstGeom prst="rect">
            <a:avLst/>
          </a:prstGeom>
          <a:noFill/>
        </p:spPr>
        <p:txBody>
          <a:bodyPr wrap="square" rtlCol="0">
            <a:spAutoFit/>
          </a:bodyPr>
          <a:lstStyle/>
          <a:p>
            <a:pPr algn="r"/>
            <a:r>
              <a:rPr lang="en-US" sz="4400" dirty="0">
                <a:effectLst/>
                <a:latin typeface="Book Antiqua" panose="02040602050305030304" pitchFamily="18" charset="0"/>
                <a:ea typeface="Calibri" panose="020F0502020204030204" pitchFamily="34" charset="0"/>
                <a:cs typeface="Times New Roman" panose="02020603050405020304" pitchFamily="18" charset="0"/>
              </a:rPr>
              <a:t>There is pressure to get married but not equal pressure to have a meaningful relationship.</a:t>
            </a:r>
            <a:endParaRPr lang="en-US" sz="4400" dirty="0">
              <a:latin typeface="Book Antiqua" panose="02040602050305030304" pitchFamily="18" charset="0"/>
            </a:endParaRPr>
          </a:p>
        </p:txBody>
      </p:sp>
    </p:spTree>
    <p:extLst>
      <p:ext uri="{BB962C8B-B14F-4D97-AF65-F5344CB8AC3E}">
        <p14:creationId xmlns:p14="http://schemas.microsoft.com/office/powerpoint/2010/main" val="2852604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3E59D0-9689-45A2-8CAC-C8B365DC4B25}"/>
              </a:ext>
            </a:extLst>
          </p:cNvPr>
          <p:cNvSpPr/>
          <p:nvPr/>
        </p:nvSpPr>
        <p:spPr>
          <a:xfrm>
            <a:off x="1729892" y="2833111"/>
            <a:ext cx="7677102" cy="1569660"/>
          </a:xfrm>
          <a:prstGeom prst="rect">
            <a:avLst/>
          </a:prstGeom>
          <a:noFill/>
        </p:spPr>
        <p:txBody>
          <a:bodyPr wrap="none" lIns="91440" tIns="45720" rIns="91440" bIns="45720">
            <a:spAutoFit/>
          </a:bodyPr>
          <a:lstStyle/>
          <a:p>
            <a:r>
              <a:rPr lang="en-US" sz="9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Situationship</a:t>
            </a:r>
          </a:p>
        </p:txBody>
      </p:sp>
      <p:sp>
        <p:nvSpPr>
          <p:cNvPr id="6" name="TextBox 5">
            <a:extLst>
              <a:ext uri="{FF2B5EF4-FFF2-40B4-BE49-F238E27FC236}">
                <a16:creationId xmlns:a16="http://schemas.microsoft.com/office/drawing/2014/main" id="{4EEAE3E6-A3C1-446A-9EB6-1896A112AB20}"/>
              </a:ext>
            </a:extLst>
          </p:cNvPr>
          <p:cNvSpPr txBox="1"/>
          <p:nvPr/>
        </p:nvSpPr>
        <p:spPr>
          <a:xfrm>
            <a:off x="1729892" y="4261607"/>
            <a:ext cx="8321879" cy="2308324"/>
          </a:xfrm>
          <a:prstGeom prst="rect">
            <a:avLst/>
          </a:prstGeom>
          <a:noFill/>
        </p:spPr>
        <p:txBody>
          <a:bodyPr wrap="square" rtlCol="0">
            <a:spAutoFit/>
          </a:bodyPr>
          <a:lstStyle/>
          <a:p>
            <a:r>
              <a:rPr lang="en-US" sz="3600" dirty="0">
                <a:effectLst/>
                <a:latin typeface="Book Antiqua" panose="02040602050305030304" pitchFamily="18" charset="0"/>
                <a:ea typeface="Calibri" panose="020F0502020204030204" pitchFamily="34" charset="0"/>
                <a:cs typeface="Times New Roman" panose="02020603050405020304" pitchFamily="18" charset="0"/>
              </a:rPr>
              <a:t>“A situationship can be defined as a romantic relationship that lacks commitment and the associated norms and expectations" </a:t>
            </a:r>
            <a:endParaRPr lang="en-US" sz="3600" dirty="0">
              <a:latin typeface="Book Antiqua" panose="02040602050305030304" pitchFamily="18" charset="0"/>
            </a:endParaRPr>
          </a:p>
        </p:txBody>
      </p:sp>
      <p:sp>
        <p:nvSpPr>
          <p:cNvPr id="7" name="TextBox 6">
            <a:extLst>
              <a:ext uri="{FF2B5EF4-FFF2-40B4-BE49-F238E27FC236}">
                <a16:creationId xmlns:a16="http://schemas.microsoft.com/office/drawing/2014/main" id="{4E233D8E-D289-4C90-A10F-F56DD5967B7A}"/>
              </a:ext>
            </a:extLst>
          </p:cNvPr>
          <p:cNvSpPr txBox="1"/>
          <p:nvPr/>
        </p:nvSpPr>
        <p:spPr>
          <a:xfrm>
            <a:off x="1828800" y="324468"/>
            <a:ext cx="8699383" cy="2862322"/>
          </a:xfrm>
          <a:prstGeom prst="rect">
            <a:avLst/>
          </a:prstGeom>
          <a:noFill/>
        </p:spPr>
        <p:txBody>
          <a:bodyPr wrap="square" rtlCol="0">
            <a:spAutoFit/>
          </a:bodyPr>
          <a:lstStyle/>
          <a:p>
            <a:r>
              <a:rPr lang="en-US" sz="3600" dirty="0">
                <a:effectLst/>
                <a:latin typeface="Book Antiqua" panose="02040602050305030304" pitchFamily="18" charset="0"/>
                <a:ea typeface="Calibri" panose="020F0502020204030204" pitchFamily="34" charset="0"/>
                <a:cs typeface="Times New Roman" panose="02020603050405020304" pitchFamily="18" charset="0"/>
              </a:rPr>
              <a:t>“A situationship is not healthy in the long run. In many cases someone gets hurt emotionally. It is perhaps like “friends with benefits” but you are not really friends.”</a:t>
            </a:r>
            <a:endParaRPr lang="en-US" sz="3600" dirty="0">
              <a:latin typeface="Book Antiqua" panose="02040602050305030304" pitchFamily="18" charset="0"/>
            </a:endParaRPr>
          </a:p>
        </p:txBody>
      </p:sp>
    </p:spTree>
    <p:extLst>
      <p:ext uri="{BB962C8B-B14F-4D97-AF65-F5344CB8AC3E}">
        <p14:creationId xmlns:p14="http://schemas.microsoft.com/office/powerpoint/2010/main" val="267005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3E59D0-9689-45A2-8CAC-C8B365DC4B25}"/>
              </a:ext>
            </a:extLst>
          </p:cNvPr>
          <p:cNvSpPr/>
          <p:nvPr/>
        </p:nvSpPr>
        <p:spPr>
          <a:xfrm>
            <a:off x="1729892" y="2833111"/>
            <a:ext cx="7677102" cy="1569660"/>
          </a:xfrm>
          <a:prstGeom prst="rect">
            <a:avLst/>
          </a:prstGeom>
          <a:noFill/>
        </p:spPr>
        <p:txBody>
          <a:bodyPr wrap="none" lIns="91440" tIns="45720" rIns="91440" bIns="45720">
            <a:spAutoFit/>
          </a:bodyPr>
          <a:lstStyle/>
          <a:p>
            <a:r>
              <a:rPr lang="en-US" sz="9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Situationship</a:t>
            </a:r>
          </a:p>
        </p:txBody>
      </p:sp>
      <p:sp>
        <p:nvSpPr>
          <p:cNvPr id="6" name="TextBox 5">
            <a:extLst>
              <a:ext uri="{FF2B5EF4-FFF2-40B4-BE49-F238E27FC236}">
                <a16:creationId xmlns:a16="http://schemas.microsoft.com/office/drawing/2014/main" id="{4EEAE3E6-A3C1-446A-9EB6-1896A112AB20}"/>
              </a:ext>
            </a:extLst>
          </p:cNvPr>
          <p:cNvSpPr txBox="1"/>
          <p:nvPr/>
        </p:nvSpPr>
        <p:spPr>
          <a:xfrm>
            <a:off x="1729892" y="4261607"/>
            <a:ext cx="8321879" cy="1754326"/>
          </a:xfrm>
          <a:prstGeom prst="rect">
            <a:avLst/>
          </a:prstGeom>
          <a:noFill/>
        </p:spPr>
        <p:txBody>
          <a:bodyPr wrap="square" rtlCol="0">
            <a:spAutoFit/>
          </a:bodyPr>
          <a:lstStyle/>
          <a:p>
            <a:r>
              <a:rPr lang="en-US" sz="3600" dirty="0">
                <a:latin typeface="Book Antiqua" panose="02040602050305030304" pitchFamily="18" charset="0"/>
                <a:ea typeface="Calibri" panose="020F0502020204030204" pitchFamily="34" charset="0"/>
                <a:cs typeface="Times New Roman" panose="02020603050405020304" pitchFamily="18" charset="0"/>
              </a:rPr>
              <a:t>“It is people having a reason to get together but no reason to commit to each other" </a:t>
            </a:r>
            <a:endParaRPr lang="en-US" sz="3600" dirty="0">
              <a:latin typeface="Book Antiqua" panose="02040602050305030304" pitchFamily="18" charset="0"/>
            </a:endParaRPr>
          </a:p>
        </p:txBody>
      </p:sp>
    </p:spTree>
    <p:extLst>
      <p:ext uri="{BB962C8B-B14F-4D97-AF65-F5344CB8AC3E}">
        <p14:creationId xmlns:p14="http://schemas.microsoft.com/office/powerpoint/2010/main" val="2432037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8,319 BEST Crying Teen Boy IMAGES, STOCK PHOTOS &amp;amp; VECTORS | Adobe Stock">
            <a:extLst>
              <a:ext uri="{FF2B5EF4-FFF2-40B4-BE49-F238E27FC236}">
                <a16:creationId xmlns:a16="http://schemas.microsoft.com/office/drawing/2014/main" id="{1F2EAA0E-F169-48DE-BBFD-C4CB5F47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0570"/>
            <a:ext cx="12192000" cy="83921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8ADE97-3A96-44A6-BF53-9EEF247DDBAD}"/>
              </a:ext>
            </a:extLst>
          </p:cNvPr>
          <p:cNvSpPr txBox="1"/>
          <p:nvPr/>
        </p:nvSpPr>
        <p:spPr>
          <a:xfrm>
            <a:off x="7097085" y="1796124"/>
            <a:ext cx="5449551" cy="3139321"/>
          </a:xfrm>
          <a:prstGeom prst="rect">
            <a:avLst/>
          </a:prstGeom>
          <a:noFill/>
        </p:spPr>
        <p:txBody>
          <a:bodyPr wrap="square" rtlCol="0">
            <a:spAutoFit/>
          </a:bodyPr>
          <a:lstStyle/>
          <a:p>
            <a:r>
              <a:rPr lang="en-US" sz="6600" dirty="0">
                <a:latin typeface="Book Antiqua" panose="02040602050305030304" pitchFamily="18" charset="0"/>
              </a:rPr>
              <a:t>Dating puts you out of </a:t>
            </a:r>
            <a:r>
              <a:rPr lang="en-US" sz="6600" dirty="0">
                <a:solidFill>
                  <a:schemeClr val="accent5">
                    <a:lumMod val="75000"/>
                  </a:schemeClr>
                </a:solidFill>
                <a:latin typeface="Book Antiqua" panose="02040602050305030304" pitchFamily="18" charset="0"/>
              </a:rPr>
              <a:t>circulation</a:t>
            </a:r>
            <a:r>
              <a:rPr lang="en-US" sz="6600" dirty="0"/>
              <a:t>.</a:t>
            </a:r>
          </a:p>
        </p:txBody>
      </p:sp>
    </p:spTree>
    <p:extLst>
      <p:ext uri="{BB962C8B-B14F-4D97-AF65-F5344CB8AC3E}">
        <p14:creationId xmlns:p14="http://schemas.microsoft.com/office/powerpoint/2010/main" val="811563757"/>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8,319 BEST Crying Teen Boy IMAGES, STOCK PHOTOS &amp;amp; VECTORS | Adobe Stock">
            <a:extLst>
              <a:ext uri="{FF2B5EF4-FFF2-40B4-BE49-F238E27FC236}">
                <a16:creationId xmlns:a16="http://schemas.microsoft.com/office/drawing/2014/main" id="{1F2EAA0E-F169-48DE-BBFD-C4CB5F47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0570"/>
            <a:ext cx="12192000" cy="83921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8ADE97-3A96-44A6-BF53-9EEF247DDBAD}"/>
              </a:ext>
            </a:extLst>
          </p:cNvPr>
          <p:cNvSpPr txBox="1"/>
          <p:nvPr/>
        </p:nvSpPr>
        <p:spPr>
          <a:xfrm>
            <a:off x="7097086" y="1796124"/>
            <a:ext cx="4781726" cy="3785652"/>
          </a:xfrm>
          <a:prstGeom prst="rect">
            <a:avLst/>
          </a:prstGeom>
          <a:noFill/>
        </p:spPr>
        <p:txBody>
          <a:bodyPr wrap="square" rtlCol="0">
            <a:spAutoFit/>
          </a:bodyPr>
          <a:lstStyle/>
          <a:p>
            <a:r>
              <a:rPr lang="en-US" sz="4000" dirty="0">
                <a:effectLst/>
                <a:latin typeface="Book Antiqua" panose="02040602050305030304" pitchFamily="18" charset="0"/>
                <a:ea typeface="Calibri" panose="020F0502020204030204" pitchFamily="34" charset="0"/>
                <a:cs typeface="Times New Roman" panose="02020603050405020304" pitchFamily="18" charset="0"/>
              </a:rPr>
              <a:t>“Dating too early in life can rob you of youthful enjoyment, healthy emotional and intellectual development.” </a:t>
            </a:r>
            <a:endParaRPr lang="en-US" sz="4000" dirty="0">
              <a:latin typeface="Book Antiqua" panose="02040602050305030304" pitchFamily="18" charset="0"/>
            </a:endParaRPr>
          </a:p>
        </p:txBody>
      </p:sp>
    </p:spTree>
    <p:extLst>
      <p:ext uri="{BB962C8B-B14F-4D97-AF65-F5344CB8AC3E}">
        <p14:creationId xmlns:p14="http://schemas.microsoft.com/office/powerpoint/2010/main" val="1366703721"/>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Young Guy Cries His Heart Out As Girlfriend Of Five Years Is Sets To Marry  Abroad Returnee">
            <a:extLst>
              <a:ext uri="{FF2B5EF4-FFF2-40B4-BE49-F238E27FC236}">
                <a16:creationId xmlns:a16="http://schemas.microsoft.com/office/drawing/2014/main" id="{640EBC4D-546B-4081-9515-CD526D4A0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619" y="1267087"/>
            <a:ext cx="4323826" cy="43238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1BABA0-C43A-4036-A791-87B1301746D7}"/>
              </a:ext>
            </a:extLst>
          </p:cNvPr>
          <p:cNvSpPr txBox="1"/>
          <p:nvPr/>
        </p:nvSpPr>
        <p:spPr>
          <a:xfrm>
            <a:off x="5377343" y="1904301"/>
            <a:ext cx="4664279" cy="3539430"/>
          </a:xfrm>
          <a:prstGeom prst="rect">
            <a:avLst/>
          </a:prstGeom>
          <a:noFill/>
        </p:spPr>
        <p:txBody>
          <a:bodyPr wrap="square" rtlCol="0">
            <a:spAutoFit/>
          </a:bodyPr>
          <a:lstStyle/>
          <a:p>
            <a:r>
              <a:rPr lang="en-US" sz="3200" dirty="0">
                <a:effectLst/>
                <a:latin typeface="Book Antiqua" panose="02040602050305030304" pitchFamily="18" charset="0"/>
                <a:ea typeface="Calibri" panose="020F0502020204030204" pitchFamily="34" charset="0"/>
                <a:cs typeface="Times New Roman" panose="02020603050405020304" pitchFamily="18" charset="0"/>
              </a:rPr>
              <a:t>Thus, you are being hit on two sides when you are pressured to get married:  You are forced in a situationship, and you are put out of circulation. </a:t>
            </a:r>
            <a:endParaRPr lang="en-US" sz="3200" dirty="0">
              <a:latin typeface="Book Antiqua" panose="02040602050305030304" pitchFamily="18" charset="0"/>
            </a:endParaRPr>
          </a:p>
        </p:txBody>
      </p:sp>
    </p:spTree>
    <p:extLst>
      <p:ext uri="{BB962C8B-B14F-4D97-AF65-F5344CB8AC3E}">
        <p14:creationId xmlns:p14="http://schemas.microsoft.com/office/powerpoint/2010/main" val="24399459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DOUBLE WHAMMY! DOUBLE DRY-HOPPED IIPA | SingleCut">
            <a:extLst>
              <a:ext uri="{FF2B5EF4-FFF2-40B4-BE49-F238E27FC236}">
                <a16:creationId xmlns:a16="http://schemas.microsoft.com/office/drawing/2014/main" id="{D45ED464-7875-4198-ABB7-F453A93E4B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077" y="756953"/>
            <a:ext cx="8581884" cy="5344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717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3D4F21-6F28-410D-A00A-C4F3D6E631E3}"/>
              </a:ext>
            </a:extLst>
          </p:cNvPr>
          <p:cNvSpPr txBox="1"/>
          <p:nvPr/>
        </p:nvSpPr>
        <p:spPr>
          <a:xfrm>
            <a:off x="1115736" y="3053593"/>
            <a:ext cx="4639112" cy="3416320"/>
          </a:xfrm>
          <a:prstGeom prst="rect">
            <a:avLst/>
          </a:prstGeom>
          <a:noFill/>
        </p:spPr>
        <p:txBody>
          <a:bodyPr wrap="square" rtlCol="0">
            <a:spAutoFit/>
          </a:bodyPr>
          <a:lstStyle/>
          <a:p>
            <a:r>
              <a:rPr lang="en-US" sz="7200" dirty="0">
                <a:latin typeface="Book Antiqua" panose="02040602050305030304" pitchFamily="18" charset="0"/>
              </a:rPr>
              <a:t>Here’s another challenge</a:t>
            </a:r>
          </a:p>
        </p:txBody>
      </p:sp>
    </p:spTree>
    <p:extLst>
      <p:ext uri="{BB962C8B-B14F-4D97-AF65-F5344CB8AC3E}">
        <p14:creationId xmlns:p14="http://schemas.microsoft.com/office/powerpoint/2010/main" val="960875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ual Choices">
            <a:extLst>
              <a:ext uri="{FF2B5EF4-FFF2-40B4-BE49-F238E27FC236}">
                <a16:creationId xmlns:a16="http://schemas.microsoft.com/office/drawing/2014/main" id="{25D4B62A-446A-4297-9A0F-DB7970C44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5B5A186-384A-460B-856B-4E1D0A014645}"/>
              </a:ext>
            </a:extLst>
          </p:cNvPr>
          <p:cNvSpPr/>
          <p:nvPr/>
        </p:nvSpPr>
        <p:spPr>
          <a:xfrm>
            <a:off x="1765756" y="2749328"/>
            <a:ext cx="8140370" cy="2092881"/>
          </a:xfrm>
          <a:prstGeom prst="rect">
            <a:avLst/>
          </a:prstGeom>
          <a:noFill/>
        </p:spPr>
        <p:txBody>
          <a:bodyPr wrap="none" lIns="91440" tIns="45720" rIns="91440" bIns="45720">
            <a:spAutoFit/>
          </a:bodyPr>
          <a:lstStyle/>
          <a:p>
            <a:pPr algn="ctr"/>
            <a:r>
              <a:rPr lang="en-US" sz="13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DECISIONS</a:t>
            </a:r>
          </a:p>
        </p:txBody>
      </p:sp>
      <p:sp>
        <p:nvSpPr>
          <p:cNvPr id="7" name="Rectangle 6">
            <a:extLst>
              <a:ext uri="{FF2B5EF4-FFF2-40B4-BE49-F238E27FC236}">
                <a16:creationId xmlns:a16="http://schemas.microsoft.com/office/drawing/2014/main" id="{7FE85940-DEA2-4850-88EB-CCE57488955F}"/>
              </a:ext>
            </a:extLst>
          </p:cNvPr>
          <p:cNvSpPr/>
          <p:nvPr/>
        </p:nvSpPr>
        <p:spPr>
          <a:xfrm>
            <a:off x="1926857" y="4234073"/>
            <a:ext cx="7818167" cy="2400657"/>
          </a:xfrm>
          <a:prstGeom prst="rect">
            <a:avLst/>
          </a:prstGeom>
          <a:noFill/>
        </p:spPr>
        <p:txBody>
          <a:bodyPr wrap="none" lIns="91440" tIns="45720" rIns="91440" bIns="45720">
            <a:spAutoFit/>
          </a:bodyPr>
          <a:lstStyle/>
          <a:p>
            <a:pPr algn="ctr"/>
            <a:r>
              <a:rPr lang="en-US" sz="15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CHOICES</a:t>
            </a:r>
          </a:p>
        </p:txBody>
      </p:sp>
    </p:spTree>
    <p:extLst>
      <p:ext uri="{BB962C8B-B14F-4D97-AF65-F5344CB8AC3E}">
        <p14:creationId xmlns:p14="http://schemas.microsoft.com/office/powerpoint/2010/main" val="1423551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
        <p:nvSpPr>
          <p:cNvPr id="13" name="TextBox 12">
            <a:extLst>
              <a:ext uri="{FF2B5EF4-FFF2-40B4-BE49-F238E27FC236}">
                <a16:creationId xmlns:a16="http://schemas.microsoft.com/office/drawing/2014/main" id="{F6FB7D30-EDD7-43E0-A543-5C1AD394A11B}"/>
              </a:ext>
            </a:extLst>
          </p:cNvPr>
          <p:cNvSpPr txBox="1"/>
          <p:nvPr/>
        </p:nvSpPr>
        <p:spPr>
          <a:xfrm>
            <a:off x="6096000" y="2913882"/>
            <a:ext cx="3470533" cy="2308324"/>
          </a:xfrm>
          <a:prstGeom prst="rect">
            <a:avLst/>
          </a:prstGeom>
          <a:noFill/>
        </p:spPr>
        <p:txBody>
          <a:bodyPr wrap="square" rtlCol="0">
            <a:spAutoFit/>
          </a:bodyPr>
          <a:lstStyle/>
          <a:p>
            <a:r>
              <a:rPr lang="en-US" sz="4800" dirty="0">
                <a:solidFill>
                  <a:schemeClr val="bg1"/>
                </a:solidFill>
              </a:rPr>
              <a:t>God</a:t>
            </a:r>
          </a:p>
          <a:p>
            <a:r>
              <a:rPr lang="en-US" sz="4800" dirty="0">
                <a:solidFill>
                  <a:schemeClr val="bg1"/>
                </a:solidFill>
              </a:rPr>
              <a:t>Life partner</a:t>
            </a:r>
          </a:p>
          <a:p>
            <a:r>
              <a:rPr lang="en-US" sz="4800" dirty="0">
                <a:solidFill>
                  <a:schemeClr val="bg1"/>
                </a:solidFill>
              </a:rPr>
              <a:t>Career</a:t>
            </a:r>
          </a:p>
        </p:txBody>
      </p:sp>
      <p:grpSp>
        <p:nvGrpSpPr>
          <p:cNvPr id="14" name="Group 13">
            <a:extLst>
              <a:ext uri="{FF2B5EF4-FFF2-40B4-BE49-F238E27FC236}">
                <a16:creationId xmlns:a16="http://schemas.microsoft.com/office/drawing/2014/main" id="{7B5AFCBF-CB2B-4836-B426-4906B763213C}"/>
              </a:ext>
            </a:extLst>
          </p:cNvPr>
          <p:cNvGrpSpPr/>
          <p:nvPr/>
        </p:nvGrpSpPr>
        <p:grpSpPr>
          <a:xfrm>
            <a:off x="5737904" y="1518407"/>
            <a:ext cx="5862923" cy="3766657"/>
            <a:chOff x="5737904" y="1518407"/>
            <a:chExt cx="5862923" cy="3766657"/>
          </a:xfrm>
        </p:grpSpPr>
        <p:sp>
          <p:nvSpPr>
            <p:cNvPr id="15" name="TextBox 14">
              <a:extLst>
                <a:ext uri="{FF2B5EF4-FFF2-40B4-BE49-F238E27FC236}">
                  <a16:creationId xmlns:a16="http://schemas.microsoft.com/office/drawing/2014/main" id="{2F020D7C-30B7-453E-A429-F4ABF7E30A76}"/>
                </a:ext>
              </a:extLst>
            </p:cNvPr>
            <p:cNvSpPr txBox="1"/>
            <p:nvPr/>
          </p:nvSpPr>
          <p:spPr>
            <a:xfrm>
              <a:off x="5737904" y="3039491"/>
              <a:ext cx="5862923" cy="1938992"/>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lumMod val="95000"/>
                    </a:schemeClr>
                  </a:solidFill>
                  <a:latin typeface="Arial" panose="020B0604020202020204" pitchFamily="34" charset="0"/>
                  <a:cs typeface="Arial" panose="020B0604020202020204" pitchFamily="34" charset="0"/>
                </a:rPr>
                <a:t>God</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Career</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Life partner</a:t>
              </a:r>
            </a:p>
          </p:txBody>
        </p:sp>
        <p:sp>
          <p:nvSpPr>
            <p:cNvPr id="16" name="Rectangle 15">
              <a:extLst>
                <a:ext uri="{FF2B5EF4-FFF2-40B4-BE49-F238E27FC236}">
                  <a16:creationId xmlns:a16="http://schemas.microsoft.com/office/drawing/2014/main" id="{5BA69BFE-60CD-4F2F-9DD1-15EAB84BDB49}"/>
                </a:ext>
              </a:extLst>
            </p:cNvPr>
            <p:cNvSpPr/>
            <p:nvPr/>
          </p:nvSpPr>
          <p:spPr>
            <a:xfrm>
              <a:off x="5737904" y="1518407"/>
              <a:ext cx="3828629" cy="376665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800" dirty="0"/>
                <a:t>Wrong</a:t>
              </a:r>
            </a:p>
          </p:txBody>
        </p:sp>
      </p:grpSp>
    </p:spTree>
    <p:extLst>
      <p:ext uri="{BB962C8B-B14F-4D97-AF65-F5344CB8AC3E}">
        <p14:creationId xmlns:p14="http://schemas.microsoft.com/office/powerpoint/2010/main" val="117237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250" fill="hold"/>
                                        <p:tgtEl>
                                          <p:spTgt spid="14"/>
                                        </p:tgtEl>
                                        <p:attrNameLst>
                                          <p:attrName>ppt_x</p:attrName>
                                        </p:attrNameLst>
                                      </p:cBhvr>
                                      <p:tavLst>
                                        <p:tav tm="0">
                                          <p:val>
                                            <p:strVal val="#ppt_x"/>
                                          </p:val>
                                        </p:tav>
                                        <p:tav tm="100000">
                                          <p:val>
                                            <p:strVal val="#ppt_x"/>
                                          </p:val>
                                        </p:tav>
                                      </p:tavLst>
                                    </p:anim>
                                    <p:anim calcmode="lin" valueType="num">
                                      <p:cBhvr additive="base">
                                        <p:cTn id="8" dur="125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4" y="3039491"/>
            <a:ext cx="5862923" cy="2554545"/>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lumMod val="95000"/>
                  </a:schemeClr>
                </a:solidFill>
                <a:latin typeface="Arial" panose="020B0604020202020204" pitchFamily="34" charset="0"/>
                <a:cs typeface="Arial" panose="020B0604020202020204" pitchFamily="34" charset="0"/>
              </a:rPr>
              <a:t>Spiritual direction</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Service or Occupational direction</a:t>
            </a:r>
          </a:p>
          <a:p>
            <a:pPr marL="571500" indent="-5715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Social direction</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166245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5" y="3039491"/>
            <a:ext cx="5294376" cy="1938992"/>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Spiritual direction:</a:t>
            </a:r>
          </a:p>
          <a:p>
            <a:r>
              <a:rPr lang="en-US" sz="4000" dirty="0">
                <a:solidFill>
                  <a:schemeClr val="bg1"/>
                </a:solidFill>
                <a:latin typeface="Arial" panose="020B0604020202020204" pitchFamily="34" charset="0"/>
                <a:cs typeface="Arial" panose="020B0604020202020204" pitchFamily="34" charset="0"/>
              </a:rPr>
              <a:t>Are you going to be a real or fake Christian?</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385243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4" y="3039491"/>
            <a:ext cx="5463495" cy="2554545"/>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Occupational direction:</a:t>
            </a:r>
          </a:p>
          <a:p>
            <a:r>
              <a:rPr lang="en-US" sz="4000" dirty="0">
                <a:solidFill>
                  <a:schemeClr val="bg1"/>
                </a:solidFill>
                <a:latin typeface="Arial" panose="020B0604020202020204" pitchFamily="34" charset="0"/>
                <a:cs typeface="Arial" panose="020B0604020202020204" pitchFamily="34" charset="0"/>
              </a:rPr>
              <a:t>Will you be honest, diligent, productive, on time to work.</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178801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514285-206D-4D4D-B12B-3BAC8E3A3479}"/>
              </a:ext>
            </a:extLst>
          </p:cNvPr>
          <p:cNvSpPr/>
          <p:nvPr/>
        </p:nvSpPr>
        <p:spPr>
          <a:xfrm>
            <a:off x="0" y="4736"/>
            <a:ext cx="12377530" cy="7118439"/>
          </a:xfrm>
          <a:prstGeom prst="rect">
            <a:avLst/>
          </a:prstGeom>
          <a:solidFill>
            <a:schemeClr val="tx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8AC4ED7-F6EC-440E-9A6C-729A64839FF4}"/>
              </a:ext>
            </a:extLst>
          </p:cNvPr>
          <p:cNvSpPr/>
          <p:nvPr/>
        </p:nvSpPr>
        <p:spPr>
          <a:xfrm>
            <a:off x="4651513" y="0"/>
            <a:ext cx="41730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932C15-EE2C-48C2-B8A7-796711C49609}"/>
              </a:ext>
            </a:extLst>
          </p:cNvPr>
          <p:cNvSpPr/>
          <p:nvPr/>
        </p:nvSpPr>
        <p:spPr>
          <a:xfrm>
            <a:off x="11918881" y="-109484"/>
            <a:ext cx="776702" cy="7232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C9E721-085E-408C-BE39-D15A35E2619E}"/>
              </a:ext>
            </a:extLst>
          </p:cNvPr>
          <p:cNvSpPr txBox="1"/>
          <p:nvPr/>
        </p:nvSpPr>
        <p:spPr>
          <a:xfrm>
            <a:off x="636104" y="999628"/>
            <a:ext cx="3815038" cy="1261884"/>
          </a:xfrm>
          <a:prstGeom prst="rect">
            <a:avLst/>
          </a:prstGeom>
          <a:noFill/>
        </p:spPr>
        <p:txBody>
          <a:bodyPr wrap="square" rtlCol="0">
            <a:spAutoFit/>
          </a:bodyPr>
          <a:lstStyle/>
          <a:p>
            <a:r>
              <a:rPr lang="en-US" sz="7600" dirty="0">
                <a:solidFill>
                  <a:srgbClr val="FFFF00"/>
                </a:solidFill>
                <a:latin typeface="Arial Black" panose="020B0A04020102020204" pitchFamily="34" charset="0"/>
              </a:rPr>
              <a:t>THINK</a:t>
            </a:r>
          </a:p>
        </p:txBody>
      </p:sp>
      <p:sp>
        <p:nvSpPr>
          <p:cNvPr id="9" name="TextBox 8">
            <a:extLst>
              <a:ext uri="{FF2B5EF4-FFF2-40B4-BE49-F238E27FC236}">
                <a16:creationId xmlns:a16="http://schemas.microsoft.com/office/drawing/2014/main" id="{DD259E36-F253-4EE1-B155-B1D0DD55CE31}"/>
              </a:ext>
            </a:extLst>
          </p:cNvPr>
          <p:cNvSpPr txBox="1"/>
          <p:nvPr/>
        </p:nvSpPr>
        <p:spPr>
          <a:xfrm>
            <a:off x="2399954" y="1902335"/>
            <a:ext cx="2827890" cy="1107996"/>
          </a:xfrm>
          <a:prstGeom prst="rect">
            <a:avLst/>
          </a:prstGeom>
          <a:noFill/>
        </p:spPr>
        <p:txBody>
          <a:bodyPr wrap="square" rtlCol="0">
            <a:spAutoFit/>
          </a:bodyPr>
          <a:lstStyle/>
          <a:p>
            <a:r>
              <a:rPr lang="en-US" sz="6600" i="1" dirty="0">
                <a:solidFill>
                  <a:schemeClr val="bg1">
                    <a:lumMod val="95000"/>
                  </a:schemeClr>
                </a:solidFill>
                <a:latin typeface="Edwardian Script ITC" panose="030303020407070D0804" pitchFamily="66" charset="0"/>
              </a:rPr>
              <a:t>First</a:t>
            </a:r>
          </a:p>
        </p:txBody>
      </p:sp>
      <p:sp>
        <p:nvSpPr>
          <p:cNvPr id="12" name="Rectangle 11">
            <a:extLst>
              <a:ext uri="{FF2B5EF4-FFF2-40B4-BE49-F238E27FC236}">
                <a16:creationId xmlns:a16="http://schemas.microsoft.com/office/drawing/2014/main" id="{78F5622B-1F33-4F08-B519-219E1798553C}"/>
              </a:ext>
            </a:extLst>
          </p:cNvPr>
          <p:cNvSpPr/>
          <p:nvPr/>
        </p:nvSpPr>
        <p:spPr>
          <a:xfrm>
            <a:off x="4657014" y="-109484"/>
            <a:ext cx="504377" cy="732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985B681-B447-4669-A995-9FF4B4C61808}"/>
              </a:ext>
            </a:extLst>
          </p:cNvPr>
          <p:cNvSpPr txBox="1"/>
          <p:nvPr/>
        </p:nvSpPr>
        <p:spPr>
          <a:xfrm>
            <a:off x="518422" y="2913882"/>
            <a:ext cx="3815038" cy="3046988"/>
          </a:xfrm>
          <a:prstGeom prst="rect">
            <a:avLst/>
          </a:prstGeom>
          <a:noFill/>
        </p:spPr>
        <p:txBody>
          <a:bodyPr wrap="square" rtlCol="0">
            <a:spAutoFit/>
          </a:bodyPr>
          <a:lstStyle/>
          <a:p>
            <a:pPr algn="r"/>
            <a:r>
              <a:rPr lang="en-US" sz="4800" dirty="0">
                <a:solidFill>
                  <a:schemeClr val="accent1">
                    <a:lumMod val="60000"/>
                    <a:lumOff val="40000"/>
                  </a:schemeClr>
                </a:solidFill>
                <a:latin typeface="Arial Black" panose="020B0A04020102020204" pitchFamily="34" charset="0"/>
              </a:rPr>
              <a:t>In life, You have </a:t>
            </a:r>
            <a:r>
              <a:rPr lang="en-US" sz="4800" dirty="0">
                <a:solidFill>
                  <a:schemeClr val="accent5">
                    <a:lumMod val="60000"/>
                    <a:lumOff val="40000"/>
                  </a:schemeClr>
                </a:solidFill>
                <a:latin typeface="Arial Black" panose="020B0A04020102020204" pitchFamily="34" charset="0"/>
              </a:rPr>
              <a:t>three</a:t>
            </a:r>
            <a:r>
              <a:rPr lang="en-US" sz="4800" dirty="0">
                <a:solidFill>
                  <a:schemeClr val="accent1">
                    <a:lumMod val="60000"/>
                    <a:lumOff val="40000"/>
                  </a:schemeClr>
                </a:solidFill>
                <a:latin typeface="Arial Black" panose="020B0A04020102020204" pitchFamily="34" charset="0"/>
              </a:rPr>
              <a:t> decisions to make</a:t>
            </a:r>
          </a:p>
        </p:txBody>
      </p:sp>
      <p:sp>
        <p:nvSpPr>
          <p:cNvPr id="2" name="TextBox 1">
            <a:extLst>
              <a:ext uri="{FF2B5EF4-FFF2-40B4-BE49-F238E27FC236}">
                <a16:creationId xmlns:a16="http://schemas.microsoft.com/office/drawing/2014/main" id="{AA682783-A1A9-4084-BF8E-6C6AAA334E10}"/>
              </a:ext>
            </a:extLst>
          </p:cNvPr>
          <p:cNvSpPr txBox="1"/>
          <p:nvPr/>
        </p:nvSpPr>
        <p:spPr>
          <a:xfrm>
            <a:off x="5737905" y="3039491"/>
            <a:ext cx="6021950" cy="3170099"/>
          </a:xfrm>
          <a:prstGeom prst="rect">
            <a:avLst/>
          </a:prstGeom>
          <a:noFill/>
        </p:spPr>
        <p:txBody>
          <a:bodyPr wrap="square" rtlCol="0">
            <a:spAutoFit/>
          </a:bodyPr>
          <a:lstStyle/>
          <a:p>
            <a:r>
              <a:rPr lang="en-US" sz="4000" dirty="0">
                <a:solidFill>
                  <a:schemeClr val="accent2">
                    <a:lumMod val="60000"/>
                    <a:lumOff val="40000"/>
                  </a:schemeClr>
                </a:solidFill>
                <a:latin typeface="Arial" panose="020B0604020202020204" pitchFamily="34" charset="0"/>
                <a:cs typeface="Arial" panose="020B0604020202020204" pitchFamily="34" charset="0"/>
              </a:rPr>
              <a:t>Social direction:</a:t>
            </a:r>
          </a:p>
          <a:p>
            <a:r>
              <a:rPr lang="en-US" sz="4000" dirty="0">
                <a:solidFill>
                  <a:schemeClr val="bg1"/>
                </a:solidFill>
                <a:latin typeface="Arial" panose="020B0604020202020204" pitchFamily="34" charset="0"/>
                <a:cs typeface="Arial" panose="020B0604020202020204" pitchFamily="34" charset="0"/>
              </a:rPr>
              <a:t>If you remain single or married, will you be a cheater or sexually pure?  Will you use drugs?</a:t>
            </a:r>
          </a:p>
        </p:txBody>
      </p:sp>
      <p:sp>
        <p:nvSpPr>
          <p:cNvPr id="6" name="TextBox 5">
            <a:extLst>
              <a:ext uri="{FF2B5EF4-FFF2-40B4-BE49-F238E27FC236}">
                <a16:creationId xmlns:a16="http://schemas.microsoft.com/office/drawing/2014/main" id="{F3701EBA-6593-41CE-8646-6EC6530BEAA1}"/>
              </a:ext>
            </a:extLst>
          </p:cNvPr>
          <p:cNvSpPr txBox="1"/>
          <p:nvPr/>
        </p:nvSpPr>
        <p:spPr>
          <a:xfrm>
            <a:off x="5892948" y="1899281"/>
            <a:ext cx="3949030" cy="1323439"/>
          </a:xfrm>
          <a:prstGeom prst="rect">
            <a:avLst/>
          </a:prstGeom>
          <a:noFill/>
        </p:spPr>
        <p:txBody>
          <a:bodyPr wrap="square" rtlCol="0">
            <a:spAutoFit/>
          </a:bodyPr>
          <a:lstStyle/>
          <a:p>
            <a:r>
              <a:rPr lang="en-US" sz="8000" dirty="0">
                <a:solidFill>
                  <a:srgbClr val="FFFF00"/>
                </a:solidFill>
                <a:latin typeface="English111 Vivace BT" panose="03030702030607090B03" pitchFamily="66" charset="0"/>
              </a:rPr>
              <a:t>Your</a:t>
            </a:r>
          </a:p>
        </p:txBody>
      </p:sp>
    </p:spTree>
    <p:extLst>
      <p:ext uri="{BB962C8B-B14F-4D97-AF65-F5344CB8AC3E}">
        <p14:creationId xmlns:p14="http://schemas.microsoft.com/office/powerpoint/2010/main" val="236298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179428" y="1644242"/>
            <a:ext cx="8120543" cy="3785652"/>
          </a:xfrm>
          <a:prstGeom prst="rect">
            <a:avLst/>
          </a:prstGeom>
          <a:noFill/>
        </p:spPr>
        <p:txBody>
          <a:bodyPr wrap="square" rtlCol="0">
            <a:spAutoFit/>
          </a:bodyPr>
          <a:lstStyle/>
          <a:p>
            <a:r>
              <a:rPr lang="en-US" sz="4000" dirty="0">
                <a:latin typeface="Book Antiqua" panose="02040602050305030304" pitchFamily="18" charset="0"/>
              </a:rPr>
              <a:t>If you do not have a </a:t>
            </a:r>
            <a:r>
              <a:rPr lang="en-US" sz="4000" b="1" dirty="0">
                <a:latin typeface="Book Antiqua" panose="02040602050305030304" pitchFamily="18" charset="0"/>
              </a:rPr>
              <a:t>spiritual direction</a:t>
            </a:r>
            <a:r>
              <a:rPr lang="en-US" sz="4000" dirty="0">
                <a:latin typeface="Book Antiqua" panose="02040602050305030304" pitchFamily="18" charset="0"/>
              </a:rPr>
              <a:t>, you will increase your chances of being confused, troubled and messed up.   You will be more inclined to either be a religious fanatic or spiritually cold.</a:t>
            </a:r>
          </a:p>
        </p:txBody>
      </p:sp>
      <p:pic>
        <p:nvPicPr>
          <p:cNvPr id="1026" name="Picture 2" descr="Smiling black woman holding a bible - Black Enterprise">
            <a:extLst>
              <a:ext uri="{FF2B5EF4-FFF2-40B4-BE49-F238E27FC236}">
                <a16:creationId xmlns:a16="http://schemas.microsoft.com/office/drawing/2014/main" id="{C2F040FE-EB9D-4900-95AC-4995DBAE80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15" r="17593"/>
          <a:stretch/>
        </p:blipFill>
        <p:spPr bwMode="auto">
          <a:xfrm>
            <a:off x="324375" y="1520561"/>
            <a:ext cx="2796330" cy="38168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612422B-9867-4EAA-976C-0CA82B431670}"/>
              </a:ext>
            </a:extLst>
          </p:cNvPr>
          <p:cNvSpPr txBox="1"/>
          <p:nvPr/>
        </p:nvSpPr>
        <p:spPr>
          <a:xfrm>
            <a:off x="3179428" y="1174567"/>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Spiritual direction</a:t>
            </a:r>
            <a:endParaRPr lang="en-US" i="1" dirty="0">
              <a:solidFill>
                <a:schemeClr val="bg1">
                  <a:lumMod val="75000"/>
                </a:schemeClr>
              </a:solidFill>
            </a:endParaRPr>
          </a:p>
        </p:txBody>
      </p:sp>
    </p:spTree>
    <p:extLst>
      <p:ext uri="{BB962C8B-B14F-4D97-AF65-F5344CB8AC3E}">
        <p14:creationId xmlns:p14="http://schemas.microsoft.com/office/powerpoint/2010/main" val="2193961187"/>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271706" y="2055302"/>
            <a:ext cx="8028265" cy="3170099"/>
          </a:xfrm>
          <a:prstGeom prst="rect">
            <a:avLst/>
          </a:prstGeom>
          <a:noFill/>
        </p:spPr>
        <p:txBody>
          <a:bodyPr wrap="square" rtlCol="0">
            <a:spAutoFit/>
          </a:bodyPr>
          <a:lstStyle/>
          <a:p>
            <a:r>
              <a:rPr lang="en-US" sz="4000" dirty="0">
                <a:latin typeface="Book Antiqua" panose="02040602050305030304" pitchFamily="18" charset="0"/>
              </a:rPr>
              <a:t>If you choose not to be a person of dignity and authenticity, when you choose a job, you will increase your chances of stealing from the boss or lying.   </a:t>
            </a:r>
          </a:p>
        </p:txBody>
      </p:sp>
      <p:pic>
        <p:nvPicPr>
          <p:cNvPr id="2050" name="Picture 2" descr="Why Someone Stealing your Startup Idea is a Good Thing | by Chris Herd |  HackerNoon.com | Medium">
            <a:extLst>
              <a:ext uri="{FF2B5EF4-FFF2-40B4-BE49-F238E27FC236}">
                <a16:creationId xmlns:a16="http://schemas.microsoft.com/office/drawing/2014/main" id="{19999F50-F1B8-46A0-AE19-171C66E1DB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012" r="29637"/>
          <a:stretch/>
        </p:blipFill>
        <p:spPr bwMode="auto">
          <a:xfrm>
            <a:off x="435148" y="700159"/>
            <a:ext cx="2744279" cy="53415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113FA8E-2CFA-4AA0-BD25-8DC4B1605D46}"/>
              </a:ext>
            </a:extLst>
          </p:cNvPr>
          <p:cNvSpPr txBox="1"/>
          <p:nvPr/>
        </p:nvSpPr>
        <p:spPr>
          <a:xfrm>
            <a:off x="3330430" y="1367513"/>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Occupation direction</a:t>
            </a:r>
            <a:endParaRPr lang="en-US" i="1" dirty="0">
              <a:solidFill>
                <a:schemeClr val="bg1">
                  <a:lumMod val="75000"/>
                </a:schemeClr>
              </a:solidFill>
            </a:endParaRPr>
          </a:p>
        </p:txBody>
      </p:sp>
    </p:spTree>
    <p:extLst>
      <p:ext uri="{BB962C8B-B14F-4D97-AF65-F5344CB8AC3E}">
        <p14:creationId xmlns:p14="http://schemas.microsoft.com/office/powerpoint/2010/main" val="557833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4BDED8-277F-4A1F-A142-E5DA0331AD2E}"/>
              </a:ext>
            </a:extLst>
          </p:cNvPr>
          <p:cNvSpPr txBox="1"/>
          <p:nvPr/>
        </p:nvSpPr>
        <p:spPr>
          <a:xfrm>
            <a:off x="3271706" y="2231471"/>
            <a:ext cx="8028265" cy="3170099"/>
          </a:xfrm>
          <a:prstGeom prst="rect">
            <a:avLst/>
          </a:prstGeom>
          <a:noFill/>
        </p:spPr>
        <p:txBody>
          <a:bodyPr wrap="square" rtlCol="0">
            <a:spAutoFit/>
          </a:bodyPr>
          <a:lstStyle/>
          <a:p>
            <a:r>
              <a:rPr lang="en-US" sz="4000" dirty="0">
                <a:latin typeface="Book Antiqua" panose="02040602050305030304" pitchFamily="18" charset="0"/>
              </a:rPr>
              <a:t>If you choose to be dictated to by your peers or social media, you will increase you chances of being a sexual pervert/addict, drunkard or drug addict.</a:t>
            </a:r>
          </a:p>
        </p:txBody>
      </p:sp>
      <p:pic>
        <p:nvPicPr>
          <p:cNvPr id="2050" name="Picture 2" descr="Why Someone Stealing your Startup Idea is a Good Thing | by Chris Herd |  HackerNoon.com | Medium">
            <a:extLst>
              <a:ext uri="{FF2B5EF4-FFF2-40B4-BE49-F238E27FC236}">
                <a16:creationId xmlns:a16="http://schemas.microsoft.com/office/drawing/2014/main" id="{19999F50-F1B8-46A0-AE19-171C66E1DB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012" r="29637"/>
          <a:stretch/>
        </p:blipFill>
        <p:spPr bwMode="auto">
          <a:xfrm>
            <a:off x="435148" y="700159"/>
            <a:ext cx="2744279" cy="53415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8BC099-E44B-43A6-A518-5EF9C1F56C5E}"/>
              </a:ext>
            </a:extLst>
          </p:cNvPr>
          <p:cNvSpPr txBox="1"/>
          <p:nvPr/>
        </p:nvSpPr>
        <p:spPr>
          <a:xfrm>
            <a:off x="3330430" y="1627571"/>
            <a:ext cx="3447876" cy="369332"/>
          </a:xfrm>
          <a:prstGeom prst="rect">
            <a:avLst/>
          </a:prstGeom>
          <a:noFill/>
        </p:spPr>
        <p:txBody>
          <a:bodyPr wrap="square" rtlCol="0">
            <a:spAutoFit/>
          </a:bodyPr>
          <a:lstStyle/>
          <a:p>
            <a:r>
              <a:rPr lang="en-US" sz="1800" b="1" i="1" dirty="0">
                <a:solidFill>
                  <a:schemeClr val="bg1">
                    <a:lumMod val="75000"/>
                  </a:schemeClr>
                </a:solidFill>
                <a:latin typeface="Book Antiqua" panose="02040602050305030304" pitchFamily="18" charset="0"/>
              </a:rPr>
              <a:t>Social direction</a:t>
            </a:r>
            <a:endParaRPr lang="en-US" i="1" dirty="0">
              <a:solidFill>
                <a:schemeClr val="bg1">
                  <a:lumMod val="75000"/>
                </a:schemeClr>
              </a:solidFill>
            </a:endParaRPr>
          </a:p>
        </p:txBody>
      </p:sp>
    </p:spTree>
    <p:extLst>
      <p:ext uri="{BB962C8B-B14F-4D97-AF65-F5344CB8AC3E}">
        <p14:creationId xmlns:p14="http://schemas.microsoft.com/office/powerpoint/2010/main" val="4112496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32C1C3-7661-4E26-898F-26EFE3D6FDCA}"/>
              </a:ext>
            </a:extLst>
          </p:cNvPr>
          <p:cNvSpPr txBox="1"/>
          <p:nvPr/>
        </p:nvSpPr>
        <p:spPr>
          <a:xfrm>
            <a:off x="1166070" y="889233"/>
            <a:ext cx="5754847" cy="830997"/>
          </a:xfrm>
          <a:prstGeom prst="rect">
            <a:avLst/>
          </a:prstGeom>
          <a:noFill/>
        </p:spPr>
        <p:txBody>
          <a:bodyPr wrap="square" rtlCol="0">
            <a:spAutoFit/>
          </a:bodyPr>
          <a:lstStyle/>
          <a:p>
            <a:r>
              <a:rPr lang="en-US" sz="4800" dirty="0">
                <a:latin typeface="Book Antiqua" panose="02040602050305030304" pitchFamily="18" charset="0"/>
              </a:rPr>
              <a:t>Further explanation</a:t>
            </a:r>
          </a:p>
        </p:txBody>
      </p:sp>
      <p:sp>
        <p:nvSpPr>
          <p:cNvPr id="5" name="TextBox 4">
            <a:extLst>
              <a:ext uri="{FF2B5EF4-FFF2-40B4-BE49-F238E27FC236}">
                <a16:creationId xmlns:a16="http://schemas.microsoft.com/office/drawing/2014/main" id="{1A6BDC50-15FC-4D31-AFAA-9311A09F24F9}"/>
              </a:ext>
            </a:extLst>
          </p:cNvPr>
          <p:cNvSpPr txBox="1"/>
          <p:nvPr/>
        </p:nvSpPr>
        <p:spPr>
          <a:xfrm>
            <a:off x="1166069" y="1720230"/>
            <a:ext cx="8959443" cy="4518545"/>
          </a:xfrm>
          <a:prstGeom prst="rect">
            <a:avLst/>
          </a:prstGeom>
          <a:noFill/>
        </p:spPr>
        <p:txBody>
          <a:bodyPr wrap="square" rtlCol="0">
            <a:spAutoFit/>
          </a:bodyPr>
          <a:lstStyle/>
          <a:p>
            <a:pPr marL="342900" marR="0" lvl="0" indent="-342900">
              <a:lnSpc>
                <a:spcPct val="107000"/>
              </a:lnSpc>
              <a:spcBef>
                <a:spcPts val="0"/>
              </a:spcBef>
              <a:spcAft>
                <a:spcPts val="0"/>
              </a:spcAft>
              <a:buFont typeface="+mj-lt"/>
              <a:buAutoNum type="arabicPeriod"/>
            </a:pP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spiritual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Who and what will be your God</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r>
              <a:rPr lang="en-US" dirty="0">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judgmental, self-righteous, or humble, and forgiving.</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service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career and how yo</a:t>
            </a:r>
            <a:r>
              <a:rPr lang="en-US" b="1" i="1" dirty="0">
                <a:solidFill>
                  <a:schemeClr val="accent5">
                    <a:lumMod val="75000"/>
                  </a:schemeClr>
                </a:solidFill>
                <a:latin typeface="Book Antiqua" panose="02040602050305030304" pitchFamily="18" charset="0"/>
                <a:ea typeface="Calibri" panose="020F0502020204030204" pitchFamily="34" charset="0"/>
                <a:cs typeface="Times New Roman" panose="02020603050405020304" pitchFamily="18" charset="0"/>
              </a:rPr>
              <a:t>u will live</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honest, authentic, humble, teachable, or dishonest, and not dependable.</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800" dirty="0">
                <a:effectLst/>
                <a:latin typeface="Book Antiqua" panose="02040602050305030304" pitchFamily="18" charset="0"/>
                <a:ea typeface="Calibri" panose="020F0502020204030204" pitchFamily="34" charset="0"/>
                <a:cs typeface="Times New Roman" panose="02020603050405020304" pitchFamily="18" charset="0"/>
              </a:rPr>
              <a:t>﻿</a:t>
            </a:r>
            <a:r>
              <a:rPr lang="en-US" sz="2800"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Your social direction </a:t>
            </a:r>
            <a:r>
              <a:rPr lang="en-US" b="1" i="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Single or married</a:t>
            </a:r>
            <a:r>
              <a:rPr lang="en-US" b="1" dirty="0">
                <a:solidFill>
                  <a:schemeClr val="accent5">
                    <a:lumMod val="75000"/>
                  </a:schemeClr>
                </a:solidFill>
                <a:effectLst/>
                <a:latin typeface="Book Antiqua" panose="02040602050305030304" pitchFamily="18" charset="0"/>
                <a:ea typeface="Calibri" panose="020F0502020204030204" pitchFamily="34" charset="0"/>
                <a:cs typeface="Times New Roman" panose="02020603050405020304" pitchFamily="18" charset="0"/>
              </a:rPr>
              <a:t>: </a:t>
            </a:r>
          </a:p>
          <a:p>
            <a:pPr lvl="2">
              <a:lnSpc>
                <a:spcPct val="107000"/>
              </a:lnSpc>
            </a:pPr>
            <a:r>
              <a:rPr lang="en-US" sz="2800" b="1" dirty="0">
                <a:effectLst/>
                <a:latin typeface="Book Antiqua" panose="02040602050305030304" pitchFamily="18" charset="0"/>
                <a:ea typeface="Calibri" panose="020F0502020204030204" pitchFamily="34" charset="0"/>
                <a:cs typeface="Times New Roman" panose="02020603050405020304" pitchFamily="18" charset="0"/>
              </a:rPr>
              <a:t>Will you be a lover boy/girl, emotional and sexually pure, or promiscuous, and cunning, etc.</a:t>
            </a:r>
            <a:endParaRPr lang="en-US" sz="2800" dirty="0">
              <a:effectLst/>
              <a:latin typeface="Book Antiqua" panose="0204060205030503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571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3DCBD1-16E5-4316-A2A4-AB01FF2A370E}"/>
              </a:ext>
            </a:extLst>
          </p:cNvPr>
          <p:cNvSpPr/>
          <p:nvPr/>
        </p:nvSpPr>
        <p:spPr>
          <a:xfrm>
            <a:off x="0" y="0"/>
            <a:ext cx="12273094" cy="714742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55298" name="Picture 2" descr="RocketLit ~ Quiz">
            <a:extLst>
              <a:ext uri="{FF2B5EF4-FFF2-40B4-BE49-F238E27FC236}">
                <a16:creationId xmlns:a16="http://schemas.microsoft.com/office/drawing/2014/main" id="{23B013D2-61F3-43B7-875D-254781EDE2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12246"/>
            <a:ext cx="12192000" cy="4014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52DC5AE-5158-41C5-9F26-7A590568A9FF}"/>
              </a:ext>
            </a:extLst>
          </p:cNvPr>
          <p:cNvSpPr txBox="1"/>
          <p:nvPr/>
        </p:nvSpPr>
        <p:spPr>
          <a:xfrm>
            <a:off x="1031846" y="1887523"/>
            <a:ext cx="11160154" cy="923330"/>
          </a:xfrm>
          <a:prstGeom prst="rect">
            <a:avLst/>
          </a:prstGeom>
          <a:noFill/>
        </p:spPr>
        <p:txBody>
          <a:bodyPr wrap="square" rtlCol="0">
            <a:spAutoFit/>
          </a:bodyPr>
          <a:lstStyle/>
          <a:p>
            <a:r>
              <a:rPr lang="en-US" sz="5400" dirty="0">
                <a:latin typeface="Book Antiqua" panose="02040602050305030304" pitchFamily="18" charset="0"/>
              </a:rPr>
              <a:t>There is pressure all around you.</a:t>
            </a:r>
          </a:p>
        </p:txBody>
      </p:sp>
    </p:spTree>
    <p:extLst>
      <p:ext uri="{BB962C8B-B14F-4D97-AF65-F5344CB8AC3E}">
        <p14:creationId xmlns:p14="http://schemas.microsoft.com/office/powerpoint/2010/main" val="2911126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A799A5-A1D2-43B5-B8A0-989FFF255026}"/>
              </a:ext>
            </a:extLst>
          </p:cNvPr>
          <p:cNvSpPr txBox="1"/>
          <p:nvPr/>
        </p:nvSpPr>
        <p:spPr>
          <a:xfrm>
            <a:off x="802547" y="1501900"/>
            <a:ext cx="4504888" cy="5407506"/>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Overload of information from social media</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Bombardment of sexual messages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Masturbation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Pornography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Pre-marital sex</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Drugs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Alcohol</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Broken/dysfunctional homes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Sexual molestation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Rape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Living in a dysfunctional home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Witnessing parents brutally fight</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Lack of food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place to study peacefully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place to do homework</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Being bullied, by family, friends, school and church mates, or neighbors</a:t>
            </a:r>
          </a:p>
          <a:p>
            <a:endParaRPr lang="en-US" dirty="0"/>
          </a:p>
        </p:txBody>
      </p:sp>
      <p:sp>
        <p:nvSpPr>
          <p:cNvPr id="3" name="TextBox 2">
            <a:extLst>
              <a:ext uri="{FF2B5EF4-FFF2-40B4-BE49-F238E27FC236}">
                <a16:creationId xmlns:a16="http://schemas.microsoft.com/office/drawing/2014/main" id="{2E600411-3ED8-4D00-8AEB-FF01004A68F2}"/>
              </a:ext>
            </a:extLst>
          </p:cNvPr>
          <p:cNvSpPr txBox="1"/>
          <p:nvPr/>
        </p:nvSpPr>
        <p:spPr>
          <a:xfrm>
            <a:off x="659934" y="1040235"/>
            <a:ext cx="5436066" cy="461665"/>
          </a:xfrm>
          <a:prstGeom prst="rect">
            <a:avLst/>
          </a:prstGeom>
          <a:noFill/>
        </p:spPr>
        <p:txBody>
          <a:bodyPr wrap="square" rtlCol="0">
            <a:spAutoFit/>
          </a:bodyPr>
          <a:lstStyle/>
          <a:p>
            <a:r>
              <a:rPr lang="en-US" sz="2400" dirty="0">
                <a:latin typeface="Book Antiqua" panose="02040602050305030304" pitchFamily="18" charset="0"/>
              </a:rPr>
              <a:t>MANY ARE DEALING WITH . . . </a:t>
            </a:r>
          </a:p>
        </p:txBody>
      </p:sp>
      <p:sp>
        <p:nvSpPr>
          <p:cNvPr id="5" name="TextBox 4">
            <a:extLst>
              <a:ext uri="{FF2B5EF4-FFF2-40B4-BE49-F238E27FC236}">
                <a16:creationId xmlns:a16="http://schemas.microsoft.com/office/drawing/2014/main" id="{9A8DDE5B-55DB-4548-B732-84E28E2B212F}"/>
              </a:ext>
            </a:extLst>
          </p:cNvPr>
          <p:cNvSpPr txBox="1"/>
          <p:nvPr/>
        </p:nvSpPr>
        <p:spPr>
          <a:xfrm>
            <a:off x="5912841" y="1031941"/>
            <a:ext cx="5436066" cy="461665"/>
          </a:xfrm>
          <a:prstGeom prst="rect">
            <a:avLst/>
          </a:prstGeom>
          <a:noFill/>
        </p:spPr>
        <p:txBody>
          <a:bodyPr wrap="square" rtlCol="0">
            <a:spAutoFit/>
          </a:bodyPr>
          <a:lstStyle/>
          <a:p>
            <a:r>
              <a:rPr lang="en-US" sz="2400" dirty="0">
                <a:latin typeface="Book Antiqua" panose="02040602050305030304" pitchFamily="18" charset="0"/>
              </a:rPr>
              <a:t>THUS, MANY ARE . . . </a:t>
            </a:r>
          </a:p>
        </p:txBody>
      </p:sp>
      <p:sp>
        <p:nvSpPr>
          <p:cNvPr id="6" name="TextBox 5">
            <a:extLst>
              <a:ext uri="{FF2B5EF4-FFF2-40B4-BE49-F238E27FC236}">
                <a16:creationId xmlns:a16="http://schemas.microsoft.com/office/drawing/2014/main" id="{E2560C29-344C-41B1-97AE-E5C77B3C20CF}"/>
              </a:ext>
            </a:extLst>
          </p:cNvPr>
          <p:cNvSpPr txBox="1"/>
          <p:nvPr/>
        </p:nvSpPr>
        <p:spPr>
          <a:xfrm>
            <a:off x="6003721" y="1510194"/>
            <a:ext cx="4899170" cy="4524637"/>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Cutting themselves to release their anger/pain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Eating non-digestible material (Pica)—chalk, hair, feces, dirt, paper, etc.</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Having suicidal thoughts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Not satisfied with the weight: bulimia and anorexia nervosa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Attempting suicide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Drinking alcohol to drown their pain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Smoking cigarettes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marijuana/cocaine to ease their minds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Getting pregnant knowing they can have an abortion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Running away from home in search for peace and happiness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Faking being righteous and holy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353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500"/>
                                        <p:tgtEl>
                                          <p:spTgt spid="2">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
                                            <p:txEl>
                                              <p:pRg st="14" end="14"/>
                                            </p:txEl>
                                          </p:spTgt>
                                        </p:tgtEl>
                                        <p:attrNameLst>
                                          <p:attrName>style.visibility</p:attrName>
                                        </p:attrNameLst>
                                      </p:cBhvr>
                                      <p:to>
                                        <p:strVal val="visible"/>
                                      </p:to>
                                    </p:set>
                                    <p:animEffect transition="in" filter="fade">
                                      <p:cBhvr>
                                        <p:cTn id="77" dur="500"/>
                                        <p:tgtEl>
                                          <p:spTgt spid="2">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
                                            <p:txEl>
                                              <p:pRg st="15" end="15"/>
                                            </p:txEl>
                                          </p:spTgt>
                                        </p:tgtEl>
                                        <p:attrNameLst>
                                          <p:attrName>style.visibility</p:attrName>
                                        </p:attrNameLst>
                                      </p:cBhvr>
                                      <p:to>
                                        <p:strVal val="visible"/>
                                      </p:to>
                                    </p:set>
                                    <p:animEffect transition="in" filter="fade">
                                      <p:cBhvr>
                                        <p:cTn id="82" dur="500"/>
                                        <p:tgtEl>
                                          <p:spTgt spid="2">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grpId="0" nodeType="click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additive="base">
                                        <p:cTn id="87" dur="500" fill="hold"/>
                                        <p:tgtEl>
                                          <p:spTgt spid="5"/>
                                        </p:tgtEl>
                                        <p:attrNameLst>
                                          <p:attrName>ppt_x</p:attrName>
                                        </p:attrNameLst>
                                      </p:cBhvr>
                                      <p:tavLst>
                                        <p:tav tm="0">
                                          <p:val>
                                            <p:strVal val="1+#ppt_w/2"/>
                                          </p:val>
                                        </p:tav>
                                        <p:tav tm="100000">
                                          <p:val>
                                            <p:strVal val="#ppt_x"/>
                                          </p:val>
                                        </p:tav>
                                      </p:tavLst>
                                    </p:anim>
                                    <p:anim calcmode="lin" valueType="num">
                                      <p:cBhvr additive="base">
                                        <p:cTn id="8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nodeType="clickEffect">
                                  <p:stCondLst>
                                    <p:cond delay="0"/>
                                  </p:stCondLst>
                                  <p:childTnLst>
                                    <p:set>
                                      <p:cBhvr>
                                        <p:cTn id="92" dur="1" fill="hold">
                                          <p:stCondLst>
                                            <p:cond delay="0"/>
                                          </p:stCondLst>
                                        </p:cTn>
                                        <p:tgtEl>
                                          <p:spTgt spid="6">
                                            <p:txEl>
                                              <p:pRg st="0" end="0"/>
                                            </p:txEl>
                                          </p:spTgt>
                                        </p:tgtEl>
                                        <p:attrNameLst>
                                          <p:attrName>style.visibility</p:attrName>
                                        </p:attrNameLst>
                                      </p:cBhvr>
                                      <p:to>
                                        <p:strVal val="visible"/>
                                      </p:to>
                                    </p:set>
                                    <p:anim calcmode="lin" valueType="num">
                                      <p:cBhvr additive="base">
                                        <p:cTn id="93"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nodeType="clickEffect">
                                  <p:stCondLst>
                                    <p:cond delay="0"/>
                                  </p:stCondLst>
                                  <p:childTnLst>
                                    <p:set>
                                      <p:cBhvr>
                                        <p:cTn id="98" dur="1" fill="hold">
                                          <p:stCondLst>
                                            <p:cond delay="0"/>
                                          </p:stCondLst>
                                        </p:cTn>
                                        <p:tgtEl>
                                          <p:spTgt spid="6">
                                            <p:txEl>
                                              <p:pRg st="1" end="1"/>
                                            </p:txEl>
                                          </p:spTgt>
                                        </p:tgtEl>
                                        <p:attrNameLst>
                                          <p:attrName>style.visibility</p:attrName>
                                        </p:attrNameLst>
                                      </p:cBhvr>
                                      <p:to>
                                        <p:strVal val="visible"/>
                                      </p:to>
                                    </p:set>
                                    <p:anim calcmode="lin" valueType="num">
                                      <p:cBhvr additive="base">
                                        <p:cTn id="99"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2" fill="hold" nodeType="clickEffect">
                                  <p:stCondLst>
                                    <p:cond delay="0"/>
                                  </p:stCondLst>
                                  <p:childTnLst>
                                    <p:set>
                                      <p:cBhvr>
                                        <p:cTn id="104" dur="1" fill="hold">
                                          <p:stCondLst>
                                            <p:cond delay="0"/>
                                          </p:stCondLst>
                                        </p:cTn>
                                        <p:tgtEl>
                                          <p:spTgt spid="6">
                                            <p:txEl>
                                              <p:pRg st="2" end="2"/>
                                            </p:txEl>
                                          </p:spTgt>
                                        </p:tgtEl>
                                        <p:attrNameLst>
                                          <p:attrName>style.visibility</p:attrName>
                                        </p:attrNameLst>
                                      </p:cBhvr>
                                      <p:to>
                                        <p:strVal val="visible"/>
                                      </p:to>
                                    </p:set>
                                    <p:anim calcmode="lin" valueType="num">
                                      <p:cBhvr additive="base">
                                        <p:cTn id="105"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06"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2" fill="hold" nodeType="clickEffect">
                                  <p:stCondLst>
                                    <p:cond delay="0"/>
                                  </p:stCondLst>
                                  <p:childTnLst>
                                    <p:set>
                                      <p:cBhvr>
                                        <p:cTn id="110" dur="1" fill="hold">
                                          <p:stCondLst>
                                            <p:cond delay="0"/>
                                          </p:stCondLst>
                                        </p:cTn>
                                        <p:tgtEl>
                                          <p:spTgt spid="6">
                                            <p:txEl>
                                              <p:pRg st="3" end="3"/>
                                            </p:txEl>
                                          </p:spTgt>
                                        </p:tgtEl>
                                        <p:attrNameLst>
                                          <p:attrName>style.visibility</p:attrName>
                                        </p:attrNameLst>
                                      </p:cBhvr>
                                      <p:to>
                                        <p:strVal val="visible"/>
                                      </p:to>
                                    </p:set>
                                    <p:anim calcmode="lin" valueType="num">
                                      <p:cBhvr additive="base">
                                        <p:cTn id="111"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112"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2" fill="hold" nodeType="clickEffect">
                                  <p:stCondLst>
                                    <p:cond delay="0"/>
                                  </p:stCondLst>
                                  <p:childTnLst>
                                    <p:set>
                                      <p:cBhvr>
                                        <p:cTn id="116" dur="1" fill="hold">
                                          <p:stCondLst>
                                            <p:cond delay="0"/>
                                          </p:stCondLst>
                                        </p:cTn>
                                        <p:tgtEl>
                                          <p:spTgt spid="6">
                                            <p:txEl>
                                              <p:pRg st="4" end="4"/>
                                            </p:txEl>
                                          </p:spTgt>
                                        </p:tgtEl>
                                        <p:attrNameLst>
                                          <p:attrName>style.visibility</p:attrName>
                                        </p:attrNameLst>
                                      </p:cBhvr>
                                      <p:to>
                                        <p:strVal val="visible"/>
                                      </p:to>
                                    </p:set>
                                    <p:anim calcmode="lin" valueType="num">
                                      <p:cBhvr additive="base">
                                        <p:cTn id="117"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118"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nodeType="clickEffect">
                                  <p:stCondLst>
                                    <p:cond delay="0"/>
                                  </p:stCondLst>
                                  <p:childTnLst>
                                    <p:set>
                                      <p:cBhvr>
                                        <p:cTn id="122" dur="1" fill="hold">
                                          <p:stCondLst>
                                            <p:cond delay="0"/>
                                          </p:stCondLst>
                                        </p:cTn>
                                        <p:tgtEl>
                                          <p:spTgt spid="6">
                                            <p:txEl>
                                              <p:pRg st="5" end="5"/>
                                            </p:txEl>
                                          </p:spTgt>
                                        </p:tgtEl>
                                        <p:attrNameLst>
                                          <p:attrName>style.visibility</p:attrName>
                                        </p:attrNameLst>
                                      </p:cBhvr>
                                      <p:to>
                                        <p:strVal val="visible"/>
                                      </p:to>
                                    </p:set>
                                    <p:anim calcmode="lin" valueType="num">
                                      <p:cBhvr additive="base">
                                        <p:cTn id="123"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nodeType="clickEffect">
                                  <p:stCondLst>
                                    <p:cond delay="0"/>
                                  </p:stCondLst>
                                  <p:childTnLst>
                                    <p:set>
                                      <p:cBhvr>
                                        <p:cTn id="128" dur="1" fill="hold">
                                          <p:stCondLst>
                                            <p:cond delay="0"/>
                                          </p:stCondLst>
                                        </p:cTn>
                                        <p:tgtEl>
                                          <p:spTgt spid="6">
                                            <p:txEl>
                                              <p:pRg st="6" end="6"/>
                                            </p:txEl>
                                          </p:spTgt>
                                        </p:tgtEl>
                                        <p:attrNameLst>
                                          <p:attrName>style.visibility</p:attrName>
                                        </p:attrNameLst>
                                      </p:cBhvr>
                                      <p:to>
                                        <p:strVal val="visible"/>
                                      </p:to>
                                    </p:set>
                                    <p:anim calcmode="lin" valueType="num">
                                      <p:cBhvr additive="base">
                                        <p:cTn id="129"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nodeType="clickEffect">
                                  <p:stCondLst>
                                    <p:cond delay="0"/>
                                  </p:stCondLst>
                                  <p:childTnLst>
                                    <p:set>
                                      <p:cBhvr>
                                        <p:cTn id="134" dur="1" fill="hold">
                                          <p:stCondLst>
                                            <p:cond delay="0"/>
                                          </p:stCondLst>
                                        </p:cTn>
                                        <p:tgtEl>
                                          <p:spTgt spid="6">
                                            <p:txEl>
                                              <p:pRg st="7" end="7"/>
                                            </p:txEl>
                                          </p:spTgt>
                                        </p:tgtEl>
                                        <p:attrNameLst>
                                          <p:attrName>style.visibility</p:attrName>
                                        </p:attrNameLst>
                                      </p:cBhvr>
                                      <p:to>
                                        <p:strVal val="visible"/>
                                      </p:to>
                                    </p:set>
                                    <p:anim calcmode="lin" valueType="num">
                                      <p:cBhvr additive="base">
                                        <p:cTn id="135" dur="500" fill="hold"/>
                                        <p:tgtEl>
                                          <p:spTgt spid="6">
                                            <p:txEl>
                                              <p:pRg st="7" end="7"/>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2" fill="hold" nodeType="clickEffect">
                                  <p:stCondLst>
                                    <p:cond delay="0"/>
                                  </p:stCondLst>
                                  <p:childTnLst>
                                    <p:set>
                                      <p:cBhvr>
                                        <p:cTn id="140" dur="1" fill="hold">
                                          <p:stCondLst>
                                            <p:cond delay="0"/>
                                          </p:stCondLst>
                                        </p:cTn>
                                        <p:tgtEl>
                                          <p:spTgt spid="6">
                                            <p:txEl>
                                              <p:pRg st="8" end="8"/>
                                            </p:txEl>
                                          </p:spTgt>
                                        </p:tgtEl>
                                        <p:attrNameLst>
                                          <p:attrName>style.visibility</p:attrName>
                                        </p:attrNameLst>
                                      </p:cBhvr>
                                      <p:to>
                                        <p:strVal val="visible"/>
                                      </p:to>
                                    </p:set>
                                    <p:anim calcmode="lin" valueType="num">
                                      <p:cBhvr additive="base">
                                        <p:cTn id="141" dur="500" fill="hold"/>
                                        <p:tgtEl>
                                          <p:spTgt spid="6">
                                            <p:txEl>
                                              <p:pRg st="8" end="8"/>
                                            </p:txEl>
                                          </p:spTgt>
                                        </p:tgtEl>
                                        <p:attrNameLst>
                                          <p:attrName>ppt_x</p:attrName>
                                        </p:attrNameLst>
                                      </p:cBhvr>
                                      <p:tavLst>
                                        <p:tav tm="0">
                                          <p:val>
                                            <p:strVal val="1+#ppt_w/2"/>
                                          </p:val>
                                        </p:tav>
                                        <p:tav tm="100000">
                                          <p:val>
                                            <p:strVal val="#ppt_x"/>
                                          </p:val>
                                        </p:tav>
                                      </p:tavLst>
                                    </p:anim>
                                    <p:anim calcmode="lin" valueType="num">
                                      <p:cBhvr additive="base">
                                        <p:cTn id="142" dur="500" fill="hold"/>
                                        <p:tgtEl>
                                          <p:spTgt spid="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2" fill="hold" nodeType="clickEffect">
                                  <p:stCondLst>
                                    <p:cond delay="0"/>
                                  </p:stCondLst>
                                  <p:childTnLst>
                                    <p:set>
                                      <p:cBhvr>
                                        <p:cTn id="146" dur="1" fill="hold">
                                          <p:stCondLst>
                                            <p:cond delay="0"/>
                                          </p:stCondLst>
                                        </p:cTn>
                                        <p:tgtEl>
                                          <p:spTgt spid="6">
                                            <p:txEl>
                                              <p:pRg st="9" end="9"/>
                                            </p:txEl>
                                          </p:spTgt>
                                        </p:tgtEl>
                                        <p:attrNameLst>
                                          <p:attrName>style.visibility</p:attrName>
                                        </p:attrNameLst>
                                      </p:cBhvr>
                                      <p:to>
                                        <p:strVal val="visible"/>
                                      </p:to>
                                    </p:set>
                                    <p:anim calcmode="lin" valueType="num">
                                      <p:cBhvr additive="base">
                                        <p:cTn id="147" dur="500" fill="hold"/>
                                        <p:tgtEl>
                                          <p:spTgt spid="6">
                                            <p:txEl>
                                              <p:pRg st="9" end="9"/>
                                            </p:txEl>
                                          </p:spTgt>
                                        </p:tgtEl>
                                        <p:attrNameLst>
                                          <p:attrName>ppt_x</p:attrName>
                                        </p:attrNameLst>
                                      </p:cBhvr>
                                      <p:tavLst>
                                        <p:tav tm="0">
                                          <p:val>
                                            <p:strVal val="1+#ppt_w/2"/>
                                          </p:val>
                                        </p:tav>
                                        <p:tav tm="100000">
                                          <p:val>
                                            <p:strVal val="#ppt_x"/>
                                          </p:val>
                                        </p:tav>
                                      </p:tavLst>
                                    </p:anim>
                                    <p:anim calcmode="lin" valueType="num">
                                      <p:cBhvr additive="base">
                                        <p:cTn id="148" dur="500" fill="hold"/>
                                        <p:tgtEl>
                                          <p:spTgt spid="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2" fill="hold" nodeType="clickEffect">
                                  <p:stCondLst>
                                    <p:cond delay="0"/>
                                  </p:stCondLst>
                                  <p:childTnLst>
                                    <p:set>
                                      <p:cBhvr>
                                        <p:cTn id="152" dur="1" fill="hold">
                                          <p:stCondLst>
                                            <p:cond delay="0"/>
                                          </p:stCondLst>
                                        </p:cTn>
                                        <p:tgtEl>
                                          <p:spTgt spid="6">
                                            <p:txEl>
                                              <p:pRg st="10" end="10"/>
                                            </p:txEl>
                                          </p:spTgt>
                                        </p:tgtEl>
                                        <p:attrNameLst>
                                          <p:attrName>style.visibility</p:attrName>
                                        </p:attrNameLst>
                                      </p:cBhvr>
                                      <p:to>
                                        <p:strVal val="visible"/>
                                      </p:to>
                                    </p:set>
                                    <p:anim calcmode="lin" valueType="num">
                                      <p:cBhvr additive="base">
                                        <p:cTn id="153" dur="500" fill="hold"/>
                                        <p:tgtEl>
                                          <p:spTgt spid="6">
                                            <p:txEl>
                                              <p:pRg st="10" end="10"/>
                                            </p:txEl>
                                          </p:spTgt>
                                        </p:tgtEl>
                                        <p:attrNameLst>
                                          <p:attrName>ppt_x</p:attrName>
                                        </p:attrNameLst>
                                      </p:cBhvr>
                                      <p:tavLst>
                                        <p:tav tm="0">
                                          <p:val>
                                            <p:strVal val="1+#ppt_w/2"/>
                                          </p:val>
                                        </p:tav>
                                        <p:tav tm="100000">
                                          <p:val>
                                            <p:strVal val="#ppt_x"/>
                                          </p:val>
                                        </p:tav>
                                      </p:tavLst>
                                    </p:anim>
                                    <p:anim calcmode="lin" valueType="num">
                                      <p:cBhvr additive="base">
                                        <p:cTn id="154" dur="500" fill="hold"/>
                                        <p:tgtEl>
                                          <p:spTgt spid="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A22938-C941-43B5-9C36-6FE2B2F6B760}"/>
              </a:ext>
            </a:extLst>
          </p:cNvPr>
          <p:cNvSpPr/>
          <p:nvPr/>
        </p:nvSpPr>
        <p:spPr>
          <a:xfrm>
            <a:off x="1514066" y="4345605"/>
            <a:ext cx="8618065" cy="147732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Foundation</a:t>
            </a:r>
          </a:p>
        </p:txBody>
      </p:sp>
      <p:sp>
        <p:nvSpPr>
          <p:cNvPr id="5" name="Rectangle 4">
            <a:extLst>
              <a:ext uri="{FF2B5EF4-FFF2-40B4-BE49-F238E27FC236}">
                <a16:creationId xmlns:a16="http://schemas.microsoft.com/office/drawing/2014/main" id="{621DA4F9-6EA2-4195-A23A-177357673E00}"/>
              </a:ext>
            </a:extLst>
          </p:cNvPr>
          <p:cNvSpPr/>
          <p:nvPr/>
        </p:nvSpPr>
        <p:spPr>
          <a:xfrm>
            <a:off x="1403496" y="3659805"/>
            <a:ext cx="884088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_________________________</a:t>
            </a:r>
          </a:p>
        </p:txBody>
      </p:sp>
      <p:sp>
        <p:nvSpPr>
          <p:cNvPr id="6" name="TextBox 5">
            <a:extLst>
              <a:ext uri="{FF2B5EF4-FFF2-40B4-BE49-F238E27FC236}">
                <a16:creationId xmlns:a16="http://schemas.microsoft.com/office/drawing/2014/main" id="{7DE84DC2-3361-405F-A7F3-95647364038D}"/>
              </a:ext>
            </a:extLst>
          </p:cNvPr>
          <p:cNvSpPr txBox="1"/>
          <p:nvPr/>
        </p:nvSpPr>
        <p:spPr>
          <a:xfrm>
            <a:off x="2291522" y="3606941"/>
            <a:ext cx="6922088" cy="738664"/>
          </a:xfrm>
          <a:prstGeom prst="rect">
            <a:avLst/>
          </a:prstGeom>
          <a:noFill/>
        </p:spPr>
        <p:txBody>
          <a:bodyPr wrap="none" rtlCol="0">
            <a:spAutoFit/>
          </a:bodyPr>
          <a:lstStyle/>
          <a:p>
            <a:r>
              <a:rPr lang="en-US" sz="4200" dirty="0">
                <a:latin typeface="Book Antiqua" panose="02040602050305030304" pitchFamily="18" charset="0"/>
              </a:rPr>
              <a:t>Be happy with who you are.</a:t>
            </a:r>
          </a:p>
        </p:txBody>
      </p:sp>
      <p:sp>
        <p:nvSpPr>
          <p:cNvPr id="7" name="TextBox 6">
            <a:extLst>
              <a:ext uri="{FF2B5EF4-FFF2-40B4-BE49-F238E27FC236}">
                <a16:creationId xmlns:a16="http://schemas.microsoft.com/office/drawing/2014/main" id="{10F310BF-FD89-4F20-AFCD-912299828628}"/>
              </a:ext>
            </a:extLst>
          </p:cNvPr>
          <p:cNvSpPr txBox="1"/>
          <p:nvPr/>
        </p:nvSpPr>
        <p:spPr>
          <a:xfrm>
            <a:off x="1859904" y="3000079"/>
            <a:ext cx="8258992" cy="738664"/>
          </a:xfrm>
          <a:prstGeom prst="rect">
            <a:avLst/>
          </a:prstGeom>
          <a:noFill/>
        </p:spPr>
        <p:txBody>
          <a:bodyPr wrap="none" rtlCol="0">
            <a:spAutoFit/>
          </a:bodyPr>
          <a:lstStyle/>
          <a:p>
            <a:r>
              <a:rPr lang="en-US" sz="4200" dirty="0">
                <a:latin typeface="Book Antiqua" panose="02040602050305030304" pitchFamily="18" charset="0"/>
              </a:rPr>
              <a:t>Be comfortable with who you are</a:t>
            </a:r>
            <a:r>
              <a:rPr lang="en-US" sz="4200" dirty="0"/>
              <a:t>.</a:t>
            </a:r>
          </a:p>
        </p:txBody>
      </p:sp>
      <p:sp>
        <p:nvSpPr>
          <p:cNvPr id="8" name="TextBox 7">
            <a:extLst>
              <a:ext uri="{FF2B5EF4-FFF2-40B4-BE49-F238E27FC236}">
                <a16:creationId xmlns:a16="http://schemas.microsoft.com/office/drawing/2014/main" id="{4A9F0906-D607-4F3A-9F83-411CC77754B9}"/>
              </a:ext>
            </a:extLst>
          </p:cNvPr>
          <p:cNvSpPr txBox="1"/>
          <p:nvPr/>
        </p:nvSpPr>
        <p:spPr>
          <a:xfrm>
            <a:off x="496348" y="2408606"/>
            <a:ext cx="11199302" cy="707886"/>
          </a:xfrm>
          <a:prstGeom prst="rect">
            <a:avLst/>
          </a:prstGeom>
          <a:noFill/>
        </p:spPr>
        <p:txBody>
          <a:bodyPr wrap="square" rtlCol="0">
            <a:spAutoFit/>
          </a:bodyPr>
          <a:lstStyle/>
          <a:p>
            <a:pPr algn="ctr"/>
            <a:r>
              <a:rPr lang="en-US" sz="4000" dirty="0">
                <a:latin typeface="Book Antiqua" panose="02040602050305030304" pitchFamily="18" charset="0"/>
              </a:rPr>
              <a:t>Know that you are created in God’s image.</a:t>
            </a:r>
          </a:p>
        </p:txBody>
      </p:sp>
    </p:spTree>
    <p:extLst>
      <p:ext uri="{BB962C8B-B14F-4D97-AF65-F5344CB8AC3E}">
        <p14:creationId xmlns:p14="http://schemas.microsoft.com/office/powerpoint/2010/main" val="1670815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5B7D93-6A33-4900-BDA7-E741C0EB6707}"/>
              </a:ext>
            </a:extLst>
          </p:cNvPr>
          <p:cNvSpPr txBox="1"/>
          <p:nvPr/>
        </p:nvSpPr>
        <p:spPr>
          <a:xfrm>
            <a:off x="645952" y="2558641"/>
            <a:ext cx="7776595" cy="2123658"/>
          </a:xfrm>
          <a:prstGeom prst="rect">
            <a:avLst/>
          </a:prstGeom>
          <a:noFill/>
        </p:spPr>
        <p:txBody>
          <a:bodyPr wrap="square" rtlCol="0">
            <a:spAutoFit/>
          </a:bodyPr>
          <a:lstStyle/>
          <a:p>
            <a:r>
              <a:rPr lang="en-US" sz="6600" dirty="0">
                <a:latin typeface="Book Antiqua" panose="02040602050305030304" pitchFamily="18" charset="0"/>
              </a:rPr>
              <a:t>Strive to be happy with who you are.</a:t>
            </a:r>
          </a:p>
        </p:txBody>
      </p:sp>
    </p:spTree>
    <p:extLst>
      <p:ext uri="{BB962C8B-B14F-4D97-AF65-F5344CB8AC3E}">
        <p14:creationId xmlns:p14="http://schemas.microsoft.com/office/powerpoint/2010/main" val="13618090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EF8F23-B522-4F93-A563-F85AFD96C53D}"/>
              </a:ext>
            </a:extLst>
          </p:cNvPr>
          <p:cNvSpPr txBox="1"/>
          <p:nvPr/>
        </p:nvSpPr>
        <p:spPr>
          <a:xfrm>
            <a:off x="1543575" y="2073070"/>
            <a:ext cx="6602135" cy="2554545"/>
          </a:xfrm>
          <a:prstGeom prst="rect">
            <a:avLst/>
          </a:prstGeom>
          <a:noFill/>
        </p:spPr>
        <p:txBody>
          <a:bodyPr wrap="square" rtlCol="0">
            <a:spAutoFit/>
          </a:bodyPr>
          <a:lstStyle/>
          <a:p>
            <a:r>
              <a:rPr lang="en-US" sz="8000" dirty="0">
                <a:latin typeface="Book Antiqua" panose="02040602050305030304" pitchFamily="18" charset="0"/>
              </a:rPr>
              <a:t>Cherish being a </a:t>
            </a:r>
            <a:r>
              <a:rPr lang="en-US" sz="8000" b="1" dirty="0">
                <a:latin typeface="Book Antiqua" panose="02040602050305030304" pitchFamily="18" charset="0"/>
              </a:rPr>
              <a:t>virgin.</a:t>
            </a:r>
          </a:p>
        </p:txBody>
      </p:sp>
    </p:spTree>
    <p:extLst>
      <p:ext uri="{BB962C8B-B14F-4D97-AF65-F5344CB8AC3E}">
        <p14:creationId xmlns:p14="http://schemas.microsoft.com/office/powerpoint/2010/main" val="21422638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EF8F23-B522-4F93-A563-F85AFD96C53D}"/>
              </a:ext>
            </a:extLst>
          </p:cNvPr>
          <p:cNvSpPr txBox="1"/>
          <p:nvPr/>
        </p:nvSpPr>
        <p:spPr>
          <a:xfrm>
            <a:off x="1300295" y="920621"/>
            <a:ext cx="6602135" cy="5016758"/>
          </a:xfrm>
          <a:prstGeom prst="rect">
            <a:avLst/>
          </a:prstGeom>
          <a:noFill/>
        </p:spPr>
        <p:txBody>
          <a:bodyPr wrap="square" rtlCol="0">
            <a:spAutoFit/>
          </a:bodyPr>
          <a:lstStyle/>
          <a:p>
            <a:r>
              <a:rPr lang="en-US" sz="8000" dirty="0">
                <a:latin typeface="Book Antiqua" panose="02040602050305030304" pitchFamily="18" charset="0"/>
              </a:rPr>
              <a:t>With sexual purity, virginity is never lost.</a:t>
            </a:r>
            <a:endParaRPr lang="en-US" sz="8000" b="1" dirty="0">
              <a:latin typeface="Book Antiqua" panose="02040602050305030304" pitchFamily="18" charset="0"/>
            </a:endParaRPr>
          </a:p>
        </p:txBody>
      </p:sp>
    </p:spTree>
    <p:extLst>
      <p:ext uri="{BB962C8B-B14F-4D97-AF65-F5344CB8AC3E}">
        <p14:creationId xmlns:p14="http://schemas.microsoft.com/office/powerpoint/2010/main" val="3920132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lower deliveries by a local florist in Accra | Flora Niche Florist">
            <a:extLst>
              <a:ext uri="{FF2B5EF4-FFF2-40B4-BE49-F238E27FC236}">
                <a16:creationId xmlns:a16="http://schemas.microsoft.com/office/drawing/2014/main" id="{C630B8CE-11F6-485C-9943-7E7380A9A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151733">
            <a:off x="373616" y="3739392"/>
            <a:ext cx="3324225"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EF8F23-B522-4F93-A563-F85AFD96C53D}"/>
              </a:ext>
            </a:extLst>
          </p:cNvPr>
          <p:cNvSpPr txBox="1"/>
          <p:nvPr/>
        </p:nvSpPr>
        <p:spPr>
          <a:xfrm>
            <a:off x="1417739" y="1021289"/>
            <a:ext cx="9009776" cy="5016758"/>
          </a:xfrm>
          <a:prstGeom prst="rect">
            <a:avLst/>
          </a:prstGeom>
          <a:noFill/>
        </p:spPr>
        <p:txBody>
          <a:bodyPr wrap="square" rtlCol="0">
            <a:spAutoFit/>
          </a:bodyPr>
          <a:lstStyle/>
          <a:p>
            <a:pPr algn="r"/>
            <a:r>
              <a:rPr lang="en-US" sz="8000" dirty="0">
                <a:solidFill>
                  <a:schemeClr val="accent5">
                    <a:lumMod val="75000"/>
                  </a:schemeClr>
                </a:solidFill>
                <a:latin typeface="Book Antiqua" panose="02040602050305030304" pitchFamily="18" charset="0"/>
              </a:rPr>
              <a:t>Virginity</a:t>
            </a:r>
            <a:r>
              <a:rPr lang="en-US" sz="8000" dirty="0">
                <a:latin typeface="Book Antiqua" panose="02040602050305030304" pitchFamily="18" charset="0"/>
              </a:rPr>
              <a:t> </a:t>
            </a:r>
            <a:r>
              <a:rPr lang="en-US" sz="8000" b="1" dirty="0">
                <a:latin typeface="Book Antiqua" panose="02040602050305030304" pitchFamily="18" charset="0"/>
              </a:rPr>
              <a:t>offered</a:t>
            </a:r>
            <a:r>
              <a:rPr lang="en-US" sz="8000" dirty="0">
                <a:latin typeface="Book Antiqua" panose="02040602050305030304" pitchFamily="18" charset="0"/>
              </a:rPr>
              <a:t> as a </a:t>
            </a:r>
            <a:r>
              <a:rPr lang="en-US" sz="8000" dirty="0">
                <a:solidFill>
                  <a:srgbClr val="0070C0"/>
                </a:solidFill>
                <a:latin typeface="Book Antiqua" panose="02040602050305030304" pitchFamily="18" charset="0"/>
              </a:rPr>
              <a:t>loving gift </a:t>
            </a:r>
            <a:r>
              <a:rPr lang="en-US" sz="8000" dirty="0">
                <a:latin typeface="Book Antiqua" panose="02040602050305030304" pitchFamily="18" charset="0"/>
              </a:rPr>
              <a:t>to your partner in marriage.</a:t>
            </a:r>
            <a:endParaRPr lang="en-US" sz="8000" b="1" dirty="0">
              <a:latin typeface="Book Antiqua" panose="02040602050305030304" pitchFamily="18" charset="0"/>
            </a:endParaRPr>
          </a:p>
        </p:txBody>
      </p:sp>
    </p:spTree>
    <p:extLst>
      <p:ext uri="{BB962C8B-B14F-4D97-AF65-F5344CB8AC3E}">
        <p14:creationId xmlns:p14="http://schemas.microsoft.com/office/powerpoint/2010/main" val="168458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6AC999C-979C-4E4F-9ADE-E9836BEE87B1}"/>
              </a:ext>
            </a:extLst>
          </p:cNvPr>
          <p:cNvSpPr txBox="1"/>
          <p:nvPr/>
        </p:nvSpPr>
        <p:spPr>
          <a:xfrm>
            <a:off x="2296633" y="2243469"/>
            <a:ext cx="6390168" cy="2800767"/>
          </a:xfrm>
          <a:prstGeom prst="rect">
            <a:avLst/>
          </a:prstGeom>
          <a:noFill/>
        </p:spPr>
        <p:txBody>
          <a:bodyPr wrap="square" rtlCol="0">
            <a:spAutoFit/>
          </a:bodyPr>
          <a:lstStyle/>
          <a:p>
            <a:pPr algn="ctr"/>
            <a:r>
              <a:rPr lang="en-US" sz="8800" b="1" dirty="0">
                <a:latin typeface="Book Antiqua" panose="02040602050305030304" pitchFamily="18" charset="0"/>
              </a:rPr>
              <a:t>Protect your heart.</a:t>
            </a:r>
            <a:endParaRPr lang="en-US" b="1" dirty="0"/>
          </a:p>
        </p:txBody>
      </p:sp>
    </p:spTree>
    <p:extLst>
      <p:ext uri="{BB962C8B-B14F-4D97-AF65-F5344CB8AC3E}">
        <p14:creationId xmlns:p14="http://schemas.microsoft.com/office/powerpoint/2010/main" val="305025098"/>
      </p:ext>
    </p:extLst>
  </p:cSld>
  <p:clrMapOvr>
    <a:masterClrMapping/>
  </p:clrMapOvr>
  <mc:AlternateContent xmlns:mc="http://schemas.openxmlformats.org/markup-compatibility/2006" xmlns:p14="http://schemas.microsoft.com/office/powerpoint/2010/main">
    <mc:Choice Requires="p14">
      <p:transition spd="slow" p14:dur="3250">
        <p:fad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50178" name="Picture 2" descr="Image result for protect the heart">
            <a:extLst>
              <a:ext uri="{FF2B5EF4-FFF2-40B4-BE49-F238E27FC236}">
                <a16:creationId xmlns:a16="http://schemas.microsoft.com/office/drawing/2014/main" id="{BA75A485-F467-4062-9F67-C8AE9A7D81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28" r="868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499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02EF289-96EC-429A-A416-AF3E156F642F}"/>
              </a:ext>
            </a:extLst>
          </p:cNvPr>
          <p:cNvSpPr>
            <a:spLocks noGrp="1"/>
          </p:cNvSpPr>
          <p:nvPr>
            <p:ph type="sldNum" sz="quarter" idx="12"/>
          </p:nvPr>
        </p:nvSpPr>
        <p:spPr/>
        <p:txBody>
          <a:bodyPr/>
          <a:lstStyle/>
          <a:p>
            <a:fld id="{6D22F896-40B5-4ADD-8801-0D06FADFA095}" type="slidenum">
              <a:rPr lang="en-US" smtClean="0"/>
              <a:t>70</a:t>
            </a:fld>
            <a:endParaRPr lang="en-US" dirty="0"/>
          </a:p>
        </p:txBody>
      </p:sp>
      <p:sp>
        <p:nvSpPr>
          <p:cNvPr id="2" name="TextBox 1">
            <a:extLst>
              <a:ext uri="{FF2B5EF4-FFF2-40B4-BE49-F238E27FC236}">
                <a16:creationId xmlns:a16="http://schemas.microsoft.com/office/drawing/2014/main" id="{6848FFE3-AF03-4C70-B495-7937EC383065}"/>
              </a:ext>
            </a:extLst>
          </p:cNvPr>
          <p:cNvSpPr txBox="1"/>
          <p:nvPr/>
        </p:nvSpPr>
        <p:spPr>
          <a:xfrm>
            <a:off x="890447" y="3152001"/>
            <a:ext cx="10243326" cy="1015663"/>
          </a:xfrm>
          <a:prstGeom prst="rect">
            <a:avLst/>
          </a:prstGeom>
          <a:noFill/>
        </p:spPr>
        <p:txBody>
          <a:bodyPr wrap="square" rtlCol="0">
            <a:spAutoFit/>
          </a:bodyPr>
          <a:lstStyle/>
          <a:p>
            <a:r>
              <a:rPr lang="en-US" sz="6000" b="1" dirty="0"/>
              <a:t>www.soencouragement.org</a:t>
            </a:r>
          </a:p>
        </p:txBody>
      </p:sp>
      <p:sp>
        <p:nvSpPr>
          <p:cNvPr id="8" name="TextBox 7">
            <a:extLst>
              <a:ext uri="{FF2B5EF4-FFF2-40B4-BE49-F238E27FC236}">
                <a16:creationId xmlns:a16="http://schemas.microsoft.com/office/drawing/2014/main" id="{66077803-5764-4896-93A5-025E0494FC14}"/>
              </a:ext>
            </a:extLst>
          </p:cNvPr>
          <p:cNvSpPr txBox="1"/>
          <p:nvPr/>
        </p:nvSpPr>
        <p:spPr>
          <a:xfrm>
            <a:off x="1925661" y="4261728"/>
            <a:ext cx="7804297" cy="707886"/>
          </a:xfrm>
          <a:prstGeom prst="rect">
            <a:avLst/>
          </a:prstGeom>
          <a:noFill/>
        </p:spPr>
        <p:txBody>
          <a:bodyPr wrap="square" rtlCol="0">
            <a:spAutoFit/>
          </a:bodyPr>
          <a:lstStyle/>
          <a:p>
            <a:r>
              <a:rPr lang="en-US" sz="4000" dirty="0">
                <a:solidFill>
                  <a:schemeClr val="bg1">
                    <a:lumMod val="50000"/>
                  </a:schemeClr>
                </a:solidFill>
              </a:rPr>
              <a:t>barringtonbrennen@gmail.com</a:t>
            </a:r>
          </a:p>
        </p:txBody>
      </p:sp>
      <p:sp>
        <p:nvSpPr>
          <p:cNvPr id="9" name="TextBox 8">
            <a:extLst>
              <a:ext uri="{FF2B5EF4-FFF2-40B4-BE49-F238E27FC236}">
                <a16:creationId xmlns:a16="http://schemas.microsoft.com/office/drawing/2014/main" id="{12CF1F51-71CD-4CB3-B819-1D578ED3B272}"/>
              </a:ext>
            </a:extLst>
          </p:cNvPr>
          <p:cNvSpPr txBox="1"/>
          <p:nvPr/>
        </p:nvSpPr>
        <p:spPr>
          <a:xfrm>
            <a:off x="2189623" y="5043823"/>
            <a:ext cx="6996223" cy="923330"/>
          </a:xfrm>
          <a:prstGeom prst="rect">
            <a:avLst/>
          </a:prstGeom>
          <a:noFill/>
        </p:spPr>
        <p:txBody>
          <a:bodyPr wrap="square" rtlCol="0">
            <a:spAutoFit/>
          </a:bodyPr>
          <a:lstStyle/>
          <a:p>
            <a:pPr algn="ctr"/>
            <a:r>
              <a:rPr lang="en-US" sz="5400" dirty="0">
                <a:solidFill>
                  <a:schemeClr val="tx1">
                    <a:lumMod val="65000"/>
                    <a:lumOff val="35000"/>
                  </a:schemeClr>
                </a:solidFill>
              </a:rPr>
              <a:t>1-242-477-4002</a:t>
            </a:r>
          </a:p>
        </p:txBody>
      </p:sp>
      <p:sp>
        <p:nvSpPr>
          <p:cNvPr id="3" name="TextBox 2">
            <a:extLst>
              <a:ext uri="{FF2B5EF4-FFF2-40B4-BE49-F238E27FC236}">
                <a16:creationId xmlns:a16="http://schemas.microsoft.com/office/drawing/2014/main" id="{7D2543A6-AF0E-4248-93C0-7353243DEAD5}"/>
              </a:ext>
            </a:extLst>
          </p:cNvPr>
          <p:cNvSpPr txBox="1"/>
          <p:nvPr/>
        </p:nvSpPr>
        <p:spPr>
          <a:xfrm>
            <a:off x="3166167" y="5835663"/>
            <a:ext cx="4647501" cy="369332"/>
          </a:xfrm>
          <a:prstGeom prst="rect">
            <a:avLst/>
          </a:prstGeom>
          <a:noFill/>
        </p:spPr>
        <p:txBody>
          <a:bodyPr wrap="square" rtlCol="0">
            <a:spAutoFit/>
          </a:bodyPr>
          <a:lstStyle/>
          <a:p>
            <a:pPr algn="ctr"/>
            <a:r>
              <a:rPr lang="en-US" dirty="0"/>
              <a:t>Cell and WhatsApp</a:t>
            </a:r>
          </a:p>
        </p:txBody>
      </p:sp>
      <p:pic>
        <p:nvPicPr>
          <p:cNvPr id="56322" name="Picture 2">
            <a:extLst>
              <a:ext uri="{FF2B5EF4-FFF2-40B4-BE49-F238E27FC236}">
                <a16:creationId xmlns:a16="http://schemas.microsoft.com/office/drawing/2014/main" id="{4860CF0A-5529-4009-BCF8-DB622394C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3160" y="287947"/>
            <a:ext cx="2993516" cy="295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239011"/>
      </p:ext>
    </p:extLst>
  </p:cSld>
  <p:clrMapOvr>
    <a:masterClrMapping/>
  </p:clrMapOvr>
  <p:transition spd="slow">
    <p:cover/>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7733</TotalTime>
  <Words>1852</Words>
  <Application>Microsoft Office PowerPoint</Application>
  <PresentationFormat>Widescreen</PresentationFormat>
  <Paragraphs>221</Paragraphs>
  <Slides>70</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70</vt:i4>
      </vt:variant>
    </vt:vector>
  </HeadingPairs>
  <TitlesOfParts>
    <vt:vector size="84" baseType="lpstr">
      <vt:lpstr>Amasis MT Pro Black</vt:lpstr>
      <vt:lpstr>Arial</vt:lpstr>
      <vt:lpstr>Arial Black</vt:lpstr>
      <vt:lpstr>Book Antiqua</vt:lpstr>
      <vt:lpstr>Calibri</vt:lpstr>
      <vt:lpstr>Edwardian Script ITC</vt:lpstr>
      <vt:lpstr>English111 Vivace BT</vt:lpstr>
      <vt:lpstr>Freehand521 BT</vt:lpstr>
      <vt:lpstr>Symbol</vt:lpstr>
      <vt:lpstr>Trebuchet MS</vt:lpstr>
      <vt:lpstr>Wingdings 3</vt:lpstr>
      <vt:lpstr>Facet</vt:lpstr>
      <vt:lpstr>Drawing</vt:lpstr>
      <vt:lpstr>Corel PHOTO-PAINT 12.0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Barrington Brennen</dc:creator>
  <cp:lastModifiedBy>barrington brennen</cp:lastModifiedBy>
  <cp:revision>111</cp:revision>
  <cp:lastPrinted>2019-07-04T16:25:54Z</cp:lastPrinted>
  <dcterms:created xsi:type="dcterms:W3CDTF">2019-07-03T17:02:24Z</dcterms:created>
  <dcterms:modified xsi:type="dcterms:W3CDTF">2021-11-13T01:51:10Z</dcterms:modified>
</cp:coreProperties>
</file>